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2" r:id="rId4"/>
    <p:sldId id="259" r:id="rId5"/>
    <p:sldId id="258" r:id="rId6"/>
    <p:sldId id="260" r:id="rId7"/>
    <p:sldId id="263" r:id="rId8"/>
    <p:sldId id="261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5602" autoAdjust="0"/>
  </p:normalViewPr>
  <p:slideViewPr>
    <p:cSldViewPr>
      <p:cViewPr varScale="1">
        <p:scale>
          <a:sx n="66" d="100"/>
          <a:sy n="66" d="100"/>
        </p:scale>
        <p:origin x="-12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B59BED-2A20-4B79-8DDD-44EA6260991D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73D4B1-EB88-4C4A-ABC8-F4786291EB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15455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ulagmuseum.org/showObject.do?object=1182490&amp;language=1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www.gulagmuseum.org/showObject.do?object=1182335&amp;language=1" TargetMode="Externa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ulagmuseum.org/showObject.do?object=327363&amp;language=1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www.gulagmuseum.org/showObject.do?object=327366&amp;language=1" TargetMode="Externa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ulagmuseum.org/showObject.do?object=327363&amp;language=1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www.gulagmuseum.org/showObject.do?object=327366&amp;language=1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Здание на углу Гороховой ул. и Адмиралтейского пр. построено в 1788-90 (проект арх. Дж. Кваренги), перестраивалось в 1803 (арх. А.А. Михайлов 1-й). В 1876-1901 здесь находилось Отделение по охранению порядка и спокойствия в столице при канцелярии столичного градоначальника (так наз. "охранка"). Перед революцией 1917 здание занимало Управление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С.-Петербургского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градоначальства и полиции. С 22.12.1917 по 10.03.1918 здесь размещалась ВЧК во главе с Ф.Э. Дзержинским (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мем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доска); после отъезда ВЧК в Москву -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ПетроЧК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 затем, до ноября 1932, - Ленинградское отделение ОГПУ. В существовавших здесь с дореволюционных времен арестных помещениях (29 камер) с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нач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1918 содержались заключенные. В 1974 в здании был открыт Мемориальный кабинет-музей Ф.Э. Дзержинского, с 1994 - Музей "Гороховая, 2. История политической полиции России", филиал Музея политической истории России.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3D4B1-EB88-4C4A-ABC8-F4786291EB8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Тюрьма в Трубецком бастионе Петропавловской крепости построена в 1870-72 (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инж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К.П. Андреев, М.А.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Пасыпкин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 Двухэтажное пятиугольное в плане здание политической следственной тюрьмы имело 69 одиночных камер и два карцера. На втором этаже находилась квартира смотрителя тюрьмы. До марта 1917 через тюрьму Трубецкого бастиона прошло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ок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1,5 тыс. узников, главным образом участников революционного движения. После Февральской революции сюда помещены министры царского правительства, сотрудники политической полиции, царедворцы и др. (всего 44 чел.), здесь же проходили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некот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заседания Чрезвычайной следственной комиссии Временного правительства. После октябрьского переворота 1917 в Трубецкой бастион доставлены арестованные члены Временного правительства, затем участники выступления юнкеров, лидеры кадетской партии, члены "Союза защиты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Учредительногно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собрания" и др. 07.03.1918 вышло распоряжение наркома юстиции "Об упразднении навсегда Трубецкого бастиона как места заключения", но с осени 1918, с началом "красного террора", камеры тюрьмы вновь заполнились узниками, многие из которых были расстреляны в Петропавловской крепости. В 1924 тюрьма Трубецкого бастиона превращена в музей. Ныне в составе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Гос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музея истории Санкт-Петербурга.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3D4B1-EB88-4C4A-ABC8-F4786291EB85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Дерябинские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казармы - бывшие военно-морские казармы. Первоначально - здание винокуренного завода, принадлежавшего горному инженеру А.Ф. Дерябину (отсюда название), которое в 1825 было передано Морскому ведомству и перестроено в 1826-28 под казармы для нижних чинов флота. После октябрьского переворота 1917 использовались для временного содержания заключенных. В феврале 1918 здесь был устроен один из лагерей особого назначения. В 12 камерах содержалось более 1000 человек, в том числе заложники периода "красного террора". В настоящее время четырехэтажное здание принадлежит Военно-морскому ведомству.</a:t>
            </a:r>
          </a:p>
          <a:p>
            <a:r>
              <a:rPr lang="ru-RU" sz="1200" b="0" i="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Чельцов М., </a:t>
            </a:r>
            <a:r>
              <a:rPr lang="ru-RU" sz="1200" b="0" i="0" u="sng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прот</a:t>
            </a:r>
            <a:r>
              <a:rPr lang="ru-RU" sz="1200" b="0" i="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. Воспоминания смертника о пережитом // Вестник РХД. - 1989. - № 156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С. 248-256</a:t>
            </a:r>
          </a:p>
          <a:p>
            <a:r>
              <a:rPr lang="ru-RU" sz="1200" b="0" i="0" u="sng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Резникова</a:t>
            </a:r>
            <a:r>
              <a:rPr lang="ru-RU" sz="1200" b="0" i="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 О. Тюрьмы Петербурга-Петрограда-Ленинграда (Рукопись). - Архив СПб. НИЦ "Мемориал"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3D4B1-EB88-4C4A-ABC8-F4786291EB85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А.М.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Щастный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(1881-1918) , капитан 1-го ранга, начальник Морских сил Балтийского моря (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наморси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расстрелян в ночь с 21 на 22 июня 1918 по приговору Ревтрибунала при ВЦИК. Перед смертью он передал родным рубаху, которую носил в тюрьме и во время следствия, и предсмертную записку: "Эту рубашку, которую я носил в тюрьмах Таганской и в Кремле, прошу подарить моему сыну Льву. А.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Щастный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21 июня 1918". Лев Алексеевич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Щастный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(1915-2002) не знал, каким образом были переданы рубашка и записка, вероятно, через адвоката отца - В.А. Жданова сразу после оглашения приговора Ревтрибунала 21.06.1918. Из заметки, опубликованной В.А. Ждановым: "После приговора [...] лишь я один, как защитник, получил с ним свидание. Жены его не было, она находилась в Петрограде. Других родных к нему не допустили" (Новая жизнь. 1918. 26 июня). Не удалось установить, где именно происходило последнее свидание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Щастного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 адвокатом. В 1993 Л.А.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Щасный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передал рубаху в музей НИЦ "Мемориал" (СПб.), а предсмертную записку отца вместе с другими документами личного архива 25.10.1995 передал в РГА ВМФ (СПб.), где она хранится в составе личного архива А.М.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Щастного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(Ф. р-2244. Оп.1. Д. 11. Л. 1).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Рубаха загрязнена, есть пятна ржавчины, обшлаг на левом рукаве обтрепан.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sz="1200" b="0" i="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http://www.gulagmuseum.org/showObject.do?object=327360&amp;language=1</a:t>
            </a:r>
            <a:endParaRPr lang="ru-RU" sz="1200" b="0" i="0" u="sng" kern="1200" dirty="0" smtClean="0">
              <a:solidFill>
                <a:schemeClr val="tx1"/>
              </a:solidFill>
              <a:latin typeface="+mn-lt"/>
              <a:ea typeface="+mn-ea"/>
              <a:cs typeface="+mn-cs"/>
              <a:hlinkClick r:id="rId3"/>
            </a:endParaRPr>
          </a:p>
          <a:p>
            <a:r>
              <a:rPr lang="ru-RU" sz="1200" b="0" i="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Звягинцев В.Е., </a:t>
            </a:r>
            <a:r>
              <a:rPr lang="ru-RU" sz="1200" b="0" i="0" u="sng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Сапсай</a:t>
            </a:r>
            <a:r>
              <a:rPr lang="ru-RU" sz="1200" b="0" i="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 А.В. "Балтийская голгофа", или Как узаконили беззаконие. - СПб.: Юридический центр-пресс, 2003. - 519 с.</a:t>
            </a:r>
            <a:endParaRPr lang="ru-RU" sz="1200" b="0" i="0" u="sng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b="0" i="0" u="sng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Шошков</a:t>
            </a:r>
            <a:r>
              <a:rPr lang="ru-RU" sz="1200" b="0" i="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 Е.Н. </a:t>
            </a:r>
            <a:r>
              <a:rPr lang="ru-RU" sz="1200" b="0" i="0" u="sng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Наморси</a:t>
            </a:r>
            <a:r>
              <a:rPr lang="ru-RU" sz="1200" b="0" i="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 А.М. </a:t>
            </a:r>
            <a:r>
              <a:rPr lang="ru-RU" sz="1200" b="0" i="0" u="sng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Щастный</a:t>
            </a:r>
            <a:r>
              <a:rPr lang="ru-RU" sz="1200" b="0" i="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: Трагическая биография в событиях, датах и комментариях. - СПб.: Петровский фонд, 2001. - 428 с.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3D4B1-EB88-4C4A-ABC8-F4786291EB85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"Эту рубашку, которую я носил в тюрьмах Таганской и в Кремле, прошу подарить моему сыну Льву. А.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Щастный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21 июня 1918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А.М.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Щастный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(1881-1918) , капитан 1-го ранга, начальник Морских сил Балтийского моря (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наморси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расстрелян в ночь с 21 на 22 июня 1918 по приговору Ревтрибунала при ВЦИК. Перед смертью он передал родным рубашку, которую носил в тюрьме, и предсмертную записку: "Эту рубашку, которую я носил в тюрьмах Таганской и в Кремле, прошу подарить моему сыну Льву. А.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Щастный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21 июня 1918". Лев Алексеевич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Щастный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(1915-2002) не знал, каким образом были переданы рубашка и записка, вероятно, через адвоката отца - В.А. Жданова сразу после оглашения приговора Ревтрибунала 21.06.1918. Из заметки, опубликованной В.А. Ждановым: "После приговора [...] лишь я один, как защитник, получил с ним свидание. Жены его не было, она находилась в Петрограде. Других родных к нему не допустили" (Новая жизнь. 1918. 26 июня). Не удалось установить, где именно происходило последнее свидание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Щастного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 адвокатом. 25.10.1995 Л.А.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Щасный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передал предсмертную записку, вместе с другими документами отца, в РГА ВМФ (СПб.), где она хранится в составе личного архива А.М.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Щастного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(Ф. р-2244. Оп.1. Д. 11. Л. 1). Копия записки находится в НИЦ "Мемориал" (СПб.).</a:t>
            </a:r>
          </a:p>
          <a:p>
            <a:r>
              <a:rPr lang="en-US" sz="1200" b="0" i="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http://www.gulagmuseum.org/showObject.do?object=327360&amp;language=1</a:t>
            </a:r>
            <a:endParaRPr lang="ru-RU" sz="1200" b="0" i="0" u="sng" kern="1200" dirty="0" smtClean="0">
              <a:solidFill>
                <a:schemeClr val="tx1"/>
              </a:solidFill>
              <a:latin typeface="+mn-lt"/>
              <a:ea typeface="+mn-ea"/>
              <a:cs typeface="+mn-cs"/>
              <a:hlinkClick r:id="rId3"/>
            </a:endParaRPr>
          </a:p>
          <a:p>
            <a:r>
              <a:rPr lang="ru-RU" sz="1200" b="0" i="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Звягинцев В.Е., </a:t>
            </a:r>
            <a:r>
              <a:rPr lang="ru-RU" sz="1200" b="0" i="0" u="sng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Сапсай</a:t>
            </a:r>
            <a:r>
              <a:rPr lang="ru-RU" sz="1200" b="0" i="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 А.В. "Балтийская голгофа", или Как узаконили беззаконие. - СПб.: Юридический центр-пресс, 2003. - 519 с.</a:t>
            </a:r>
            <a:endParaRPr lang="ru-RU" sz="1200" b="0" i="0" u="sng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b="0" i="0" u="sng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Шошков</a:t>
            </a:r>
            <a:r>
              <a:rPr lang="ru-RU" sz="1200" b="0" i="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 Е.Н. </a:t>
            </a:r>
            <a:r>
              <a:rPr lang="ru-RU" sz="1200" b="0" i="0" u="sng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Наморси</a:t>
            </a:r>
            <a:r>
              <a:rPr lang="ru-RU" sz="1200" b="0" i="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 А.М. </a:t>
            </a:r>
            <a:r>
              <a:rPr lang="ru-RU" sz="1200" b="0" i="0" u="sng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Щастный</a:t>
            </a:r>
            <a:r>
              <a:rPr lang="ru-RU" sz="1200" b="0" i="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: Трагическая биография в событиях, датах и комментариях. - СПб.: Петровский фонд, 2001. - 428 с.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3D4B1-EB88-4C4A-ABC8-F4786291EB85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E1858-3D2D-44F8-863A-4CAB804554D4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1B497-F7F4-4569-AB75-7F3E2E5811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E1858-3D2D-44F8-863A-4CAB804554D4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1B497-F7F4-4569-AB75-7F3E2E5811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E1858-3D2D-44F8-863A-4CAB804554D4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1B497-F7F4-4569-AB75-7F3E2E5811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E1858-3D2D-44F8-863A-4CAB804554D4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1B497-F7F4-4569-AB75-7F3E2E5811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E1858-3D2D-44F8-863A-4CAB804554D4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1B497-F7F4-4569-AB75-7F3E2E5811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E1858-3D2D-44F8-863A-4CAB804554D4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1B497-F7F4-4569-AB75-7F3E2E5811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E1858-3D2D-44F8-863A-4CAB804554D4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1B497-F7F4-4569-AB75-7F3E2E5811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E1858-3D2D-44F8-863A-4CAB804554D4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1B497-F7F4-4569-AB75-7F3E2E5811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E1858-3D2D-44F8-863A-4CAB804554D4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1B497-F7F4-4569-AB75-7F3E2E5811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E1858-3D2D-44F8-863A-4CAB804554D4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1B497-F7F4-4569-AB75-7F3E2E5811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E1858-3D2D-44F8-863A-4CAB804554D4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1B497-F7F4-4569-AB75-7F3E2E5811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E1858-3D2D-44F8-863A-4CAB804554D4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1B497-F7F4-4569-AB75-7F3E2E58111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gulagmuseum.org/showObject.do?object=2870698&amp;language=1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www.gulagmuseum.org/showObject.do?object=1183709&amp;language=1" TargetMode="Externa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pbmuseum.ru/exhibits_and_exhibitions/92/1254/" TargetMode="External"/><Relationship Id="rId5" Type="http://schemas.openxmlformats.org/officeDocument/2006/relationships/hyperlink" Target="http://www.gulagmuseum.org/showObject.do?object=436093&amp;language=1" TargetMode="Externa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ulagmuseum.org/showObject.do?object=435911&amp;language=1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ulagmuseum.org/showObject.do?object=327369&amp;language=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Формирование советской государственности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ru-RU" sz="2200" dirty="0"/>
              <a:t>Записка Алексея Михайловича </a:t>
            </a:r>
            <a:r>
              <a:rPr lang="ru-RU" sz="2200" dirty="0" err="1"/>
              <a:t>Щастного</a:t>
            </a:r>
            <a:r>
              <a:rPr lang="ru-RU" sz="2200" dirty="0"/>
              <a:t> (1881-1918) с предсмертным распоряжением. Датируется 21.06.1918</a:t>
            </a:r>
            <a:r>
              <a:rPr lang="ru-RU" sz="2200" dirty="0" smtClean="0"/>
              <a:t>.</a:t>
            </a:r>
            <a:br>
              <a:rPr lang="ru-RU" sz="2200" dirty="0" smtClean="0"/>
            </a:br>
            <a:r>
              <a:rPr lang="ru-RU" sz="2200" dirty="0"/>
              <a:t> РГА ВМФ (Санкт-Петербург), где она хранится в составе личного архива А.М. </a:t>
            </a:r>
            <a:r>
              <a:rPr lang="ru-RU" sz="2200" dirty="0" err="1"/>
              <a:t>Щастного</a:t>
            </a:r>
            <a:r>
              <a:rPr lang="ru-RU" sz="2200" dirty="0"/>
              <a:t> (Ф. р-2244. Оп. 1. Д. 11. Л. 1). Копия - в Научно-информационном центре "Мемориал" (Санкт-Петербург)</a:t>
            </a:r>
          </a:p>
        </p:txBody>
      </p:sp>
      <p:pic>
        <p:nvPicPr>
          <p:cNvPr id="5" name="Рисунок 4" descr="http://www.gulagmuseum.org/getImage.do?object=2870980&amp;original=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28728" y="1714488"/>
            <a:ext cx="6643734" cy="450059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0" y="6357958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hlinkClick r:id="rId4"/>
              </a:rPr>
              <a:t>http://www.gulagmuseum.org/showObject.do?object=2870698&amp;language=1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dirty="0"/>
              <a:t>Здание в Петербурге на Гороховой ул., д. 2, в котором в 1917-1932 гг. последовательно размещались ВЧК, </a:t>
            </a:r>
            <a:r>
              <a:rPr lang="ru-RU" sz="2200" dirty="0" err="1"/>
              <a:t>ПетроЧК</a:t>
            </a:r>
            <a:r>
              <a:rPr lang="ru-RU" sz="2200" dirty="0"/>
              <a:t> и Ленинградское отделение ОГПУ. Фото 2010 г.</a:t>
            </a:r>
          </a:p>
        </p:txBody>
      </p:sp>
      <p:pic>
        <p:nvPicPr>
          <p:cNvPr id="5" name="Рисунок 4" descr="http://www.gulagmuseum.org/getImage.do?object=1183772&amp;original=1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85852" y="1500174"/>
            <a:ext cx="6786610" cy="442915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0" y="6357958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hlinkClick r:id="rId5"/>
              </a:rPr>
              <a:t>http://www.gulagmuseum.org/showObject.do?object=1183709&amp;language=1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dirty="0" smtClean="0"/>
              <a:t>Здание в Петербурге на Гороховой ул., д. 2, в котором в 1917-1932 гг. последовательно размещались ВЧК, </a:t>
            </a:r>
            <a:r>
              <a:rPr lang="ru-RU" sz="2200" dirty="0" err="1" smtClean="0"/>
              <a:t>ПетроЧК</a:t>
            </a:r>
            <a:r>
              <a:rPr lang="ru-RU" sz="2200" dirty="0" smtClean="0"/>
              <a:t> и Ленинградское отделение ОГПУ.</a:t>
            </a:r>
            <a:endParaRPr lang="ru-RU" sz="22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dirty="0"/>
              <a:t>Найдите, что раньше помещалось в здании, где разместилась Всероссийская чрезвычайная комиссия по борьбе с саботажем и контрреволюцией. </a:t>
            </a:r>
          </a:p>
          <a:p>
            <a:pPr lvl="0"/>
            <a:r>
              <a:rPr lang="ru-RU" dirty="0"/>
              <a:t>Какой террористический акт был совершен в этом здании в царское время?</a:t>
            </a:r>
          </a:p>
          <a:p>
            <a:pPr lvl="0"/>
            <a:r>
              <a:rPr lang="ru-RU" dirty="0"/>
              <a:t>Как история здания связана с функцией ВЧК?</a:t>
            </a:r>
          </a:p>
          <a:p>
            <a:r>
              <a:rPr lang="ru-RU" dirty="0"/>
              <a:t>Какой музей (музеи) размещались в этом здании в советское и настоящее время?</a:t>
            </a:r>
          </a:p>
        </p:txBody>
      </p:sp>
      <p:pic>
        <p:nvPicPr>
          <p:cNvPr id="6" name="Рисунок 5" descr="http://www.gulagmuseum.org/getImage.do?object=1183772&amp;original=1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158" y="1500174"/>
            <a:ext cx="4143404" cy="30718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28596" y="285728"/>
            <a:ext cx="4329114" cy="4525963"/>
          </a:xfrm>
        </p:spPr>
        <p:txBody>
          <a:bodyPr>
            <a:normAutofit fontScale="25000" lnSpcReduction="20000"/>
          </a:bodyPr>
          <a:lstStyle/>
          <a:p>
            <a:r>
              <a:rPr lang="ru-RU" sz="8800" b="1" dirty="0"/>
              <a:t>Стих А. </a:t>
            </a:r>
            <a:r>
              <a:rPr lang="ru-RU" sz="8800" b="1" dirty="0" err="1"/>
              <a:t>Моделевского</a:t>
            </a:r>
            <a:r>
              <a:rPr lang="ru-RU" sz="8800" b="1" dirty="0"/>
              <a:t> "Гороховая, 2"</a:t>
            </a:r>
            <a:r>
              <a:rPr lang="ru-RU" sz="8800" dirty="0"/>
              <a:t>  </a:t>
            </a:r>
            <a:endParaRPr lang="ru-RU" sz="8800" dirty="0" smtClean="0"/>
          </a:p>
          <a:p>
            <a:pPr>
              <a:buNone/>
            </a:pPr>
            <a:r>
              <a:rPr lang="ru-RU" sz="8800" i="1" dirty="0" smtClean="0"/>
              <a:t>Начало август 1918 года</a:t>
            </a:r>
            <a:r>
              <a:rPr lang="ru-RU" sz="8800" dirty="0" smtClean="0"/>
              <a:t/>
            </a:r>
            <a:br>
              <a:rPr lang="ru-RU" sz="8800" dirty="0" smtClean="0"/>
            </a:br>
            <a:r>
              <a:rPr lang="ru-RU" sz="8800" dirty="0"/>
              <a:t>Упоительна прохлада</a:t>
            </a:r>
            <a:r>
              <a:rPr lang="ru-RU" sz="8800" dirty="0" smtClean="0"/>
              <a:t/>
            </a:r>
            <a:br>
              <a:rPr lang="ru-RU" sz="8800" dirty="0" smtClean="0"/>
            </a:br>
            <a:r>
              <a:rPr lang="ru-RU" sz="8800" dirty="0"/>
              <a:t>Александровского сада;</a:t>
            </a:r>
            <a:r>
              <a:rPr lang="ru-RU" sz="8800" dirty="0" smtClean="0"/>
              <a:t/>
            </a:r>
            <a:br>
              <a:rPr lang="ru-RU" sz="8800" dirty="0" smtClean="0"/>
            </a:br>
            <a:r>
              <a:rPr lang="ru-RU" sz="8800" dirty="0"/>
              <a:t>          Тихо плещется Нева...</a:t>
            </a:r>
            <a:r>
              <a:rPr lang="ru-RU" sz="8800" dirty="0" smtClean="0"/>
              <a:t/>
            </a:r>
            <a:br>
              <a:rPr lang="ru-RU" sz="8800" dirty="0" smtClean="0"/>
            </a:br>
            <a:r>
              <a:rPr lang="ru-RU" sz="8800" dirty="0"/>
              <a:t>Близ брегов ее туманных</a:t>
            </a:r>
            <a:r>
              <a:rPr lang="ru-RU" sz="8800" dirty="0" smtClean="0"/>
              <a:t/>
            </a:r>
            <a:br>
              <a:rPr lang="ru-RU" sz="8800" dirty="0" smtClean="0"/>
            </a:br>
            <a:r>
              <a:rPr lang="ru-RU" sz="8800" dirty="0"/>
              <a:t>Посетителей желанных</a:t>
            </a:r>
            <a:r>
              <a:rPr lang="ru-RU" sz="8800" dirty="0" smtClean="0"/>
              <a:t/>
            </a:r>
            <a:br>
              <a:rPr lang="ru-RU" sz="8800" dirty="0" smtClean="0"/>
            </a:br>
            <a:r>
              <a:rPr lang="ru-RU" sz="8800" dirty="0"/>
              <a:t>          Ждет Гороховая 2.</a:t>
            </a:r>
            <a:r>
              <a:rPr lang="ru-RU" sz="8800" dirty="0" smtClean="0"/>
              <a:t/>
            </a:r>
            <a:br>
              <a:rPr lang="ru-RU" sz="8800" dirty="0" smtClean="0"/>
            </a:br>
            <a:r>
              <a:rPr lang="ru-RU" sz="8800" dirty="0" smtClean="0"/>
              <a:t/>
            </a:r>
            <a:br>
              <a:rPr lang="ru-RU" sz="8800" dirty="0" smtClean="0"/>
            </a:br>
            <a:r>
              <a:rPr lang="ru-RU" sz="8800" dirty="0"/>
              <a:t>Ждет, как видно, не напрасно:</a:t>
            </a:r>
            <a:r>
              <a:rPr lang="ru-RU" sz="8800" dirty="0" smtClean="0"/>
              <a:t/>
            </a:r>
            <a:br>
              <a:rPr lang="ru-RU" sz="8800" dirty="0" smtClean="0"/>
            </a:br>
            <a:r>
              <a:rPr lang="ru-RU" sz="8800" dirty="0"/>
              <a:t>Можно видеть ежечасно -</a:t>
            </a:r>
            <a:r>
              <a:rPr lang="ru-RU" sz="8800" dirty="0" smtClean="0"/>
              <a:t/>
            </a:r>
            <a:br>
              <a:rPr lang="ru-RU" sz="8800" dirty="0" smtClean="0"/>
            </a:br>
            <a:r>
              <a:rPr lang="ru-RU" sz="8800" dirty="0"/>
              <a:t>          Всходит солнышко едва,</a:t>
            </a:r>
            <a:r>
              <a:rPr lang="ru-RU" sz="8800" dirty="0" smtClean="0"/>
              <a:t/>
            </a:r>
            <a:br>
              <a:rPr lang="ru-RU" sz="8800" dirty="0" smtClean="0"/>
            </a:br>
            <a:r>
              <a:rPr lang="ru-RU" sz="8800" dirty="0"/>
              <a:t>Как в раскрытые ворота</a:t>
            </a:r>
            <a:r>
              <a:rPr lang="ru-RU" sz="8800" dirty="0" smtClean="0"/>
              <a:t/>
            </a:r>
            <a:br>
              <a:rPr lang="ru-RU" sz="8800" dirty="0" smtClean="0"/>
            </a:br>
            <a:r>
              <a:rPr lang="ru-RU" sz="8800" dirty="0"/>
              <a:t>Все ведут, ведут кого-то -</a:t>
            </a:r>
            <a:r>
              <a:rPr lang="ru-RU" sz="8800" dirty="0" smtClean="0"/>
              <a:t/>
            </a:r>
            <a:br>
              <a:rPr lang="ru-RU" sz="8800" dirty="0" smtClean="0"/>
            </a:br>
            <a:r>
              <a:rPr lang="ru-RU" sz="8800" dirty="0"/>
              <a:t>          На Гороховую 2.</a:t>
            </a:r>
            <a:r>
              <a:rPr lang="ru-RU" sz="8800" dirty="0" smtClean="0"/>
              <a:t/>
            </a:r>
            <a:br>
              <a:rPr lang="ru-RU" sz="8800" dirty="0" smtClean="0"/>
            </a:br>
            <a:r>
              <a:rPr lang="ru-RU" sz="8800" dirty="0" smtClean="0"/>
              <a:t/>
            </a:r>
            <a:br>
              <a:rPr lang="ru-RU" sz="8800" dirty="0" smtClean="0"/>
            </a:br>
            <a:r>
              <a:rPr lang="ru-RU" sz="8800" dirty="0"/>
              <a:t>То купчину, мародера,</a:t>
            </a:r>
            <a:r>
              <a:rPr lang="ru-RU" sz="8800" dirty="0" smtClean="0"/>
              <a:t/>
            </a:r>
            <a:br>
              <a:rPr lang="ru-RU" sz="8800" dirty="0" smtClean="0"/>
            </a:br>
            <a:r>
              <a:rPr lang="ru-RU" sz="8800" dirty="0"/>
              <a:t>То </a:t>
            </a:r>
            <a:r>
              <a:rPr lang="ru-RU" sz="8800" dirty="0" err="1"/>
              <a:t>банкиришку</a:t>
            </a:r>
            <a:r>
              <a:rPr lang="ru-RU" sz="8800" dirty="0"/>
              <a:t>, </a:t>
            </a:r>
            <a:r>
              <a:rPr lang="ru-RU" sz="8800" dirty="0" err="1"/>
              <a:t>то</a:t>
            </a:r>
            <a:r>
              <a:rPr lang="ru-RU" sz="8800" dirty="0"/>
              <a:t> вора,</a:t>
            </a:r>
            <a:r>
              <a:rPr lang="ru-RU" sz="8800" dirty="0" smtClean="0"/>
              <a:t/>
            </a:r>
            <a:br>
              <a:rPr lang="ru-RU" sz="8800" dirty="0" smtClean="0"/>
            </a:br>
            <a:r>
              <a:rPr lang="ru-RU" sz="8800" dirty="0"/>
              <a:t>          Биржевого, тоже, "льва" -</a:t>
            </a:r>
            <a:r>
              <a:rPr lang="ru-RU" sz="8800" dirty="0" smtClean="0"/>
              <a:t/>
            </a:r>
            <a:br>
              <a:rPr lang="ru-RU" sz="8800" dirty="0" smtClean="0"/>
            </a:br>
            <a:r>
              <a:rPr lang="ru-RU" sz="8800" dirty="0"/>
              <a:t>В распростертые объятья</a:t>
            </a:r>
            <a:r>
              <a:rPr lang="ru-RU" sz="8800" dirty="0" smtClean="0"/>
              <a:t/>
            </a:r>
            <a:br>
              <a:rPr lang="ru-RU" sz="8800" dirty="0" smtClean="0"/>
            </a:br>
            <a:r>
              <a:rPr lang="ru-RU" sz="8800" dirty="0"/>
              <a:t>Принимают без изъятья</a:t>
            </a:r>
            <a:r>
              <a:rPr lang="ru-RU" sz="8800" dirty="0" smtClean="0"/>
              <a:t/>
            </a:r>
            <a:br>
              <a:rPr lang="ru-RU" sz="8800" dirty="0" smtClean="0"/>
            </a:br>
            <a:r>
              <a:rPr lang="ru-RU" sz="8800" dirty="0"/>
              <a:t>          Всех - Гороховая 2.</a:t>
            </a:r>
            <a:r>
              <a:rPr lang="ru-RU" sz="8800" dirty="0" smtClean="0"/>
              <a:t/>
            </a:r>
            <a:br>
              <a:rPr lang="ru-RU" sz="88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48200" y="285728"/>
            <a:ext cx="44958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200" dirty="0" smtClean="0"/>
              <a:t>	Монархистам-офицерам,</a:t>
            </a:r>
            <a:br>
              <a:rPr lang="ru-RU" sz="2200" dirty="0" smtClean="0"/>
            </a:br>
            <a:r>
              <a:rPr lang="ru-RU" sz="2200" dirty="0" smtClean="0"/>
              <a:t>И кадетам, и </a:t>
            </a:r>
            <a:r>
              <a:rPr lang="ru-RU" sz="2200" dirty="0" err="1" smtClean="0"/>
              <a:t>эс-эрам</a:t>
            </a:r>
            <a:r>
              <a:rPr lang="ru-RU" sz="2200" dirty="0" smtClean="0"/>
              <a:t>,</a:t>
            </a:r>
            <a:br>
              <a:rPr lang="ru-RU" sz="2200" dirty="0" smtClean="0"/>
            </a:br>
            <a:r>
              <a:rPr lang="ru-RU" sz="2200" dirty="0" smtClean="0"/>
              <a:t>          Всем, в ком совесть не жива,</a:t>
            </a:r>
            <a:br>
              <a:rPr lang="ru-RU" sz="2200" dirty="0" smtClean="0"/>
            </a:br>
            <a:r>
              <a:rPr lang="ru-RU" sz="2200" dirty="0" smtClean="0"/>
              <a:t>Уголочек благодатный,</a:t>
            </a:r>
            <a:br>
              <a:rPr lang="ru-RU" sz="2200" dirty="0" smtClean="0"/>
            </a:br>
            <a:r>
              <a:rPr lang="ru-RU" sz="2200" dirty="0" smtClean="0"/>
              <a:t>Да притом еще бесплатный</a:t>
            </a:r>
            <a:br>
              <a:rPr lang="ru-RU" sz="2200" dirty="0" smtClean="0"/>
            </a:br>
            <a:r>
              <a:rPr lang="ru-RU" sz="2200" dirty="0" smtClean="0"/>
              <a:t>          Даст - Гороховая 2.</a:t>
            </a:r>
            <a:br>
              <a:rPr lang="ru-RU" sz="2200" dirty="0" smtClean="0"/>
            </a:br>
            <a:r>
              <a:rPr lang="ru-RU" sz="2200" dirty="0" smtClean="0"/>
              <a:t>Меньшевик ли соглашатель,</a:t>
            </a:r>
            <a:br>
              <a:rPr lang="ru-RU" sz="2200" dirty="0" smtClean="0"/>
            </a:br>
            <a:r>
              <a:rPr lang="ru-RU" sz="2200" dirty="0" smtClean="0"/>
              <a:t>Иль иной там посягатель</a:t>
            </a:r>
            <a:br>
              <a:rPr lang="ru-RU" sz="2200" dirty="0" smtClean="0"/>
            </a:br>
            <a:r>
              <a:rPr lang="ru-RU" sz="2200" dirty="0" smtClean="0"/>
              <a:t>          На народные права -</a:t>
            </a:r>
            <a:br>
              <a:rPr lang="ru-RU" sz="2200" dirty="0" smtClean="0"/>
            </a:br>
            <a:r>
              <a:rPr lang="ru-RU" sz="2200" dirty="0" smtClean="0"/>
              <a:t>Удирайте, братцы, живо!</a:t>
            </a:r>
            <a:br>
              <a:rPr lang="ru-RU" sz="2200" dirty="0" smtClean="0"/>
            </a:br>
            <a:r>
              <a:rPr lang="ru-RU" sz="2200" dirty="0" smtClean="0"/>
              <a:t>Ведь и вас нетерпеливо</a:t>
            </a:r>
            <a:br>
              <a:rPr lang="ru-RU" sz="2200" dirty="0" smtClean="0"/>
            </a:br>
            <a:r>
              <a:rPr lang="ru-RU" sz="2200" dirty="0" smtClean="0"/>
              <a:t>          Ждет - Гороховая 2.</a:t>
            </a:r>
            <a:br>
              <a:rPr lang="ru-RU" sz="2200" dirty="0" smtClean="0"/>
            </a:br>
            <a:r>
              <a:rPr lang="ru-RU" sz="2200" dirty="0" smtClean="0"/>
              <a:t>Знайте, будет скоро время,</a:t>
            </a:r>
            <a:br>
              <a:rPr lang="ru-RU" sz="2200" dirty="0" smtClean="0"/>
            </a:br>
            <a:r>
              <a:rPr lang="ru-RU" sz="2200" dirty="0" smtClean="0"/>
              <a:t>Сгинет злое ваше племя,</a:t>
            </a:r>
            <a:br>
              <a:rPr lang="ru-RU" sz="2200" dirty="0" smtClean="0"/>
            </a:br>
            <a:r>
              <a:rPr lang="ru-RU" sz="2200" dirty="0" smtClean="0"/>
              <a:t>          Точно сорная трава.</a:t>
            </a:r>
            <a:br>
              <a:rPr lang="ru-RU" sz="2200" dirty="0" smtClean="0"/>
            </a:br>
            <a:r>
              <a:rPr lang="ru-RU" sz="2200" dirty="0" smtClean="0"/>
              <a:t>Все придет к народу в руки,</a:t>
            </a:r>
            <a:br>
              <a:rPr lang="ru-RU" sz="2200" dirty="0" smtClean="0"/>
            </a:br>
            <a:r>
              <a:rPr lang="ru-RU" sz="2200" dirty="0" smtClean="0"/>
              <a:t>И спасибо скажут внуки</a:t>
            </a:r>
            <a:br>
              <a:rPr lang="ru-RU" sz="2200" dirty="0" smtClean="0"/>
            </a:br>
            <a:r>
              <a:rPr lang="ru-RU" sz="2200" dirty="0" smtClean="0"/>
              <a:t>          За Гороховую 2.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g12.nnm.ru/1/a/5/a/1/6a15ed983a03aff1e43d810aa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8572528" cy="60007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929190" y="928670"/>
            <a:ext cx="375761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Что являлось главной темой «Пионерской правды» в 1932 году?</a:t>
            </a:r>
            <a:endParaRPr lang="ru-RU" dirty="0"/>
          </a:p>
        </p:txBody>
      </p:sp>
      <p:pic>
        <p:nvPicPr>
          <p:cNvPr id="16386" name="Picture 2" descr="213,52 К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885" y="-3232"/>
            <a:ext cx="4758868" cy="67215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dirty="0"/>
              <a:t>Тюрьма в Трубецком бастионе Петропавловской </a:t>
            </a:r>
            <a:r>
              <a:rPr lang="ru-RU" sz="2200" dirty="0" smtClean="0"/>
              <a:t>крепости, </a:t>
            </a:r>
            <a:br>
              <a:rPr lang="ru-RU" sz="2200" dirty="0" smtClean="0"/>
            </a:br>
            <a:r>
              <a:rPr lang="ru-RU" sz="2200" dirty="0" smtClean="0"/>
              <a:t>Санкт-Петербург</a:t>
            </a:r>
            <a:endParaRPr lang="ru-RU" sz="2200" dirty="0"/>
          </a:p>
        </p:txBody>
      </p:sp>
      <p:pic>
        <p:nvPicPr>
          <p:cNvPr id="22530" name="Picture 2" descr="http://www.gulagmuseum.org/getImage.do?object=359632&amp;original=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500174"/>
            <a:ext cx="5104500" cy="3643338"/>
          </a:xfrm>
          <a:prstGeom prst="rect">
            <a:avLst/>
          </a:prstGeom>
          <a:noFill/>
        </p:spPr>
      </p:pic>
      <p:pic>
        <p:nvPicPr>
          <p:cNvPr id="22532" name="Picture 4" descr="http://www.gulagmuseum.org/getImage.do?object=1182051&amp;original=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29256" y="2778200"/>
            <a:ext cx="3619472" cy="238432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0" y="5786454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hlinkClick r:id="rId5"/>
              </a:rPr>
              <a:t>http://www.gulagmuseum.org/showObject.do?object=436093&amp;language=1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000100" y="5357826"/>
            <a:ext cx="7374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Кто являлся заключенными тюрьмы в первые месяцы Советской власти?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6357958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hlinkClick r:id="rId6"/>
              </a:rPr>
              <a:t>http://www.spbmuseum.ru/exhibits_and_exhibitions/92/1254/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sz="2200" dirty="0" err="1"/>
              <a:t>Дерябинские</a:t>
            </a:r>
            <a:r>
              <a:rPr lang="ru-RU" sz="2200" dirty="0"/>
              <a:t> </a:t>
            </a:r>
            <a:r>
              <a:rPr lang="ru-RU" sz="2200" dirty="0" smtClean="0"/>
              <a:t>казармы (</a:t>
            </a:r>
            <a:r>
              <a:rPr lang="ru-RU" sz="2400" dirty="0" smtClean="0"/>
              <a:t>Санкт-Петербург, Большой </a:t>
            </a:r>
            <a:r>
              <a:rPr lang="ru-RU" sz="2400" dirty="0"/>
              <a:t>просп. В. О., </a:t>
            </a:r>
            <a:r>
              <a:rPr lang="ru-RU" sz="2400" dirty="0" smtClean="0"/>
              <a:t>104</a:t>
            </a:r>
            <a:r>
              <a:rPr lang="ru-RU" sz="2200" dirty="0" smtClean="0"/>
              <a:t>). </a:t>
            </a:r>
            <a:r>
              <a:rPr lang="ru-RU" sz="2200" dirty="0"/>
              <a:t> 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В феврале </a:t>
            </a:r>
            <a:r>
              <a:rPr lang="ru-RU" sz="2200" dirty="0"/>
              <a:t>1918 здесь был устроен один из лагерей особого назначения. В 12 камерах содержалось более 1000 человек, в том числе заложники периода "красного террора".</a:t>
            </a:r>
          </a:p>
        </p:txBody>
      </p:sp>
      <p:pic>
        <p:nvPicPr>
          <p:cNvPr id="19458" name="Picture 2" descr="http://www.gulagmuseum.org/getImage.do?object=355588&amp;original=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1357298"/>
            <a:ext cx="6643734" cy="436825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592933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hlinkClick r:id="rId4"/>
              </a:rPr>
              <a:t>http://www.gulagmuseum.org/showObject.do?object=435911&amp;language=1</a:t>
            </a:r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dirty="0"/>
              <a:t>Рубаха Алексея Михайловича </a:t>
            </a:r>
            <a:r>
              <a:rPr lang="ru-RU" sz="2200" dirty="0" err="1"/>
              <a:t>Щастного</a:t>
            </a:r>
            <a:r>
              <a:rPr lang="ru-RU" sz="2200" dirty="0"/>
              <a:t> (1881-1918), которую он носил во время следствия и в тюрьме</a:t>
            </a:r>
            <a:r>
              <a:rPr lang="ru-RU" sz="2200" dirty="0" smtClean="0"/>
              <a:t>.</a:t>
            </a:r>
            <a:br>
              <a:rPr lang="ru-RU" sz="2200" dirty="0" smtClean="0"/>
            </a:br>
            <a:r>
              <a:rPr lang="ru-RU" sz="2200" dirty="0"/>
              <a:t> Научно-информационный центр "Мемориал" (Санкт-Петербург</a:t>
            </a:r>
            <a:r>
              <a:rPr lang="ru-RU" sz="2200" dirty="0" smtClean="0"/>
              <a:t>)</a:t>
            </a:r>
            <a:endParaRPr lang="ru-RU" sz="2200" dirty="0"/>
          </a:p>
        </p:txBody>
      </p:sp>
      <p:pic>
        <p:nvPicPr>
          <p:cNvPr id="26626" name="Picture 2" descr="http://www.gulagmuseum.org/getImage.do?object=327406&amp;original=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1428736"/>
            <a:ext cx="6357982" cy="4768487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0" y="6488668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hlinkClick r:id="rId4"/>
              </a:rPr>
              <a:t>http://www.gulagmuseum.org/showObject.do?object=327369&amp;language=1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1261</Words>
  <Application>Microsoft Office PowerPoint</Application>
  <PresentationFormat>Экран (4:3)</PresentationFormat>
  <Paragraphs>41</Paragraphs>
  <Slides>10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Формирование советской государственности</vt:lpstr>
      <vt:lpstr>Здание в Петербурге на Гороховой ул., д. 2, в котором в 1917-1932 гг. последовательно размещались ВЧК, ПетроЧК и Ленинградское отделение ОГПУ. Фото 2010 г.</vt:lpstr>
      <vt:lpstr>Здание в Петербурге на Гороховой ул., д. 2, в котором в 1917-1932 гг. последовательно размещались ВЧК, ПетроЧК и Ленинградское отделение ОГПУ.</vt:lpstr>
      <vt:lpstr>Слайд 4</vt:lpstr>
      <vt:lpstr>Слайд 5</vt:lpstr>
      <vt:lpstr>Что являлось главной темой «Пионерской правды» в 1932 году?</vt:lpstr>
      <vt:lpstr>Тюрьма в Трубецком бастионе Петропавловской крепости,  Санкт-Петербург</vt:lpstr>
      <vt:lpstr>Дерябинские казармы (Санкт-Петербург, Большой просп. В. О., 104).   В феврале 1918 здесь был устроен один из лагерей особого назначения. В 12 камерах содержалось более 1000 человек, в том числе заложники периода "красного террора".</vt:lpstr>
      <vt:lpstr>Рубаха Алексея Михайловича Щастного (1881-1918), которую он носил во время следствия и в тюрьме.  Научно-информационный центр "Мемориал" (Санкт-Петербург)</vt:lpstr>
      <vt:lpstr>Записка Алексея Михайловича Щастного (1881-1918) с предсмертным распоряжением. Датируется 21.06.1918.  РГА ВМФ (Санкт-Петербург), где она хранится в составе личного архива А.М. Щастного (Ф. р-2244. Оп. 1. Д. 11. Л. 1). Копия - в Научно-информационном центре "Мемориал" (Санкт-Петербург)</vt:lpstr>
    </vt:vector>
  </TitlesOfParts>
  <Company>DNA Project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советской государственности</dc:title>
  <dc:creator>DNA7 X86</dc:creator>
  <cp:lastModifiedBy>DNA7 X86</cp:lastModifiedBy>
  <cp:revision>6</cp:revision>
  <dcterms:created xsi:type="dcterms:W3CDTF">2012-12-06T07:07:00Z</dcterms:created>
  <dcterms:modified xsi:type="dcterms:W3CDTF">2012-12-07T04:31:44Z</dcterms:modified>
</cp:coreProperties>
</file>