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9" r:id="rId3"/>
    <p:sldId id="268" r:id="rId4"/>
    <p:sldId id="258" r:id="rId5"/>
    <p:sldId id="279" r:id="rId6"/>
    <p:sldId id="280" r:id="rId7"/>
    <p:sldId id="278" r:id="rId8"/>
    <p:sldId id="277" r:id="rId9"/>
    <p:sldId id="270" r:id="rId10"/>
    <p:sldId id="271" r:id="rId11"/>
    <p:sldId id="265" r:id="rId12"/>
    <p:sldId id="266" r:id="rId13"/>
    <p:sldId id="267" r:id="rId14"/>
    <p:sldId id="290" r:id="rId15"/>
    <p:sldId id="281" r:id="rId16"/>
    <p:sldId id="282" r:id="rId17"/>
    <p:sldId id="283" r:id="rId18"/>
    <p:sldId id="284" r:id="rId19"/>
    <p:sldId id="285" r:id="rId20"/>
    <p:sldId id="291" r:id="rId21"/>
    <p:sldId id="286" r:id="rId22"/>
    <p:sldId id="287" r:id="rId23"/>
    <p:sldId id="288" r:id="rId24"/>
    <p:sldId id="274" r:id="rId25"/>
    <p:sldId id="262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>
      <p:cViewPr>
        <p:scale>
          <a:sx n="66" d="100"/>
          <a:sy n="66" d="100"/>
        </p:scale>
        <p:origin x="-120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7387E-FFC4-4EC1-852C-3E4ED21AD828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CEF31-3C2F-4B04-A8C2-88E90F940C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Пачка папирос "Беломорканал" с автографом Дмитрия Сергеевича Лихачева (1906-1999) подарена музею НИЦ "Мемориал" (СПб.) поэтом Андреем Черновым в 2004. Автограф получен А.Ю. Черновым 08.05.1995. Во время подготовки к съемкам документального фильма с участием Д.С. Лихачева (проект не состоялся, фильм снят не был) участники съемочной группы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Сергей Миров) купили несколько пачек "Беломора" в соседнем с домом Лихачева ларьке, отнесли академику, и он подписал всем по пачке. Надписи на всех пачках были разные. До 2004 автограф хранился в личном архиве А.Ю. Чернова как память о Д.С.Лихачеве.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Фотография "Кинотеатр пос. Сегежа" из альбома "Контрольный альбом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фоторегистрации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1" сделана 01.05.1937 в пос. Сегежа Медвежьегорского района Карельской АССР.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строительства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ЦБК и города Сегежа велась специальным отделом фототехнического бюро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НКВД. Автор фотографии неизвестен. Альбом, в котором она находится, датируется 1936-1938. В альбоме под фотографией сделана подпись: "№356/522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Кино-театр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1-ое мая 1937" (номер означает номер негатива, место хранения негатива не установлено). Кинотеатр был построен силами заключенных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автор проекта заключенный архитектор (имя установить не удалось). В настоящее время здание расположено по адресу: ул. Мира, 18; в нем размещена Детско-юношеская спортивная школа № 1 г. Сегежи. Интерьеры перестроены, внешний вид здания также изменен: часть колонн зашита досками, убраны тамбуры для входа зрителей. Фотография передана в музей из Комнаты боевой и трудовой славы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ЦБК в 1985 в составе альбома.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Фотография "Клуб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 ЛО № 4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из альбома "Контрольный альбом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фоторегистрации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1" сделана между 1936 и 1938 в пос. Сегежа Медвежьегорского района Карельской АССР.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строительства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ЦБК и города Сегежа велась специальным отделом фототехнического бюро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НКВД. Автор фотографии и точная дата съемки неизвестны. Альбом, в котором она находится, датируется 1936-1938. В альбоме под фотографией сделана подпись: "№123/103 Клуб 1 л/пункта" (номер означает номер негатива, место хранения негатива не установлено). Здания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№1 находились в пос. Сегежа в районе современной улиц Гористой, Речной, Первомайской и Октябрьской, до настоящего времени не сохранились. Фотография передана в музей из Комнаты боевой и трудовой славы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ЦБК в 1985 в составе альбома.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Эскиз титульного листа "Полугодового отчета о деятельности технического отделения Экономического отдела" ПП ОГПУ в ЛВО. Выполнен заключенным архитектором Н.Е. Лансере (1879-1942) 13.08.1932, во время его пребывания во Внутренней тюрьме ОГПУ в Ленинграде и работе в ОКТБ-12 (Особое конструкторско-техническое бюро № 12 находилось во внутренней тюрьме ПП ОГПУ в Ленинградской области, вело проектные работы по строительству здания Большого дома на Литейном пр., 4, реконструкции здания гаража ОГПУ и др.). Неизвестно, был ли использован этот эскиз в оформлении титульного листа итогового отчета. Эскиз был вынесен из ОКТБ-12 на свободу дочерью Н.Н. Лансере Натальей Николаевной Лансере (1910-1998), работавшей там вольнонаемной чертежницей. Эскиз хранился в семейном архиве Н.Н. Лансере и был передан ею в музей НИЦ "Мемориал" СПб. в 1993. Экспонировался на выставке, организованной НИЦ "Мемориал" совместно с Музеем политической истории России "Искусство Гулага: По обе стороны тюремной двери" (Санкт-Петербург, МПИР, 30.10 - 29.12.1995).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Удостоверение ("Грамота") № 816 к значку ударника строительства канала «Москва–Волга»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Дмитлаг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на имя Константина Станиславовича Соболевского. Выдано 10.04.1936. Подписано начальником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С.Г.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Фириным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Художник-график К.С.(П). Соболевский (1912–1937) находился в заключении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Дмитлаге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весны 1934 по апрель 1936, работал в Центральных художественных мастерских лагеря. Документ хранится в Музее "Творчество и быт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при Международном "Мемориале". Передан в музей О.С. Соболевской.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Книжка ударника выдана 10.05.1936 на имя заключенного неустановленного лагеря Ивана Федоровича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Ковырнова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Оригинал Книжки ударника экспонируется на стенде "Репрессии 1930-х" в постоянной экспозиции музея.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Оригинал. Книжка в картонной обложке, содержит нескольких страниц, отпечатанных типографским способом, заполнена от руки синими чернилами. На обороте обложки вверху приводится высказывание И.В. Сталина: "Самое замечательное в соревновании состоит в том, что оно производит коренной переворот во взглядах людей на труд, ибо оно превращает труд из зазорного и тяжелого бремени, каким он считался раньше в дело чести и дело славы, в дело доблести и геройства". Под цитатой расположены лозунги и призывы: "Ударнику - ударные льготы", "Ударник активно участвует в рационализации и изобретательстве", "Ударник - первый сигнализатор о всех попытках о всех попытках классового врага вредить, мешать производству и перевоспитанию всей лагерной массы", "Ударник, требуй своевременных отметок в книжке ударника о твоей работе". Первая страница озаглавлена "Книжка ударника №__". Номер представляет собой оттиск наборного штампа "214897". Ниже расположены поля бланка, выполненные типографским способом: фамилия, имя, отчество (("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Ковырнов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Иван / Федорович", год рождения ("1905"), статья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.), срок ("10"), дата выдачи книжки ("10-05-1936). Поля заполнены от руки синими чернилами. В нижней части страницы отведено место для печати и подписей начальника района лагеря, начальника культурно-воспитательного отделения, председателя Штаба соревнования и ударничества, выдавшего документ. Эта часть документа не заполнена, печать и подписи отсутствуют.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"Книжка отличника [производства]" выдана заключенному ОЛП № 14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Ухтижемлага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Ростиславу Сергеевичу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Кутепову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(1903–1985) в период между 1946 и 1951. Р.С.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Кутепов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приговорен 26.09.1944 по ст. 58-10 ч. 2 УК РСФСР к 7 годам ИТЛ. С 1944 находился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Устьвымлаге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мае 1946 переведен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Ухтижемлаг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находился в ОЛП № 14. Освобожден досрочно в 1951. ОЛП № 14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Ухтижемлага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занимался гужевым транспортом и дислоцировался в Ухте. Документ подписан начальником КВЧ (КВЧ в ИТЛ отвечал за организацию ударничества и соревнования и руководил ими). Наличие "Книжки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отличика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давало заключенному определенные льготы, какие именно в данном лагере, точно не установлено. В музей документ передан женой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Кутепова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Фаиной Николаевной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Кутеповой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другом их семьи Андреем Павловичем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Байбородиным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1998 - 2001 в составе биографического комплекса Р.С.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Кутепова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Заявление Александра Алексеевича Лисовского адресовано А.С. Брюханову, редактору газеты "Северный горняк" (орган КВО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 просьбой привлечь его к работе над книгой «История освоения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Ухто-Печорского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края». Подано во 2-й пол. августа 1936 (датируется по резолюции на заявлении). Лисовский предлагает свои профессиональные услуги в качестве одного из составителей книги, посвященной освоению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Ухто-Печорского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края; дает свое подробное резюме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Curriculum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vitae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перечисляет места работы и приводит список основных учебных пособий, в создании которых он участвовал. Лисовский ссылается на публикацию в газете "Северный горняк" от 16.08.1936 о подготовке этой книги к 20-летию Октябрьской революции (саму публикацию найти не удалось). Известно, что при КВО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создано Центральное бюро по написанию книги, Лисовский был привлечен к этой работе в качестве члена бюро по созданию "Истории лесозаготовительной группы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Тобысь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Также известно, что книга не была издана. Документ передан в Музей из архива завода "Прогресс", преемника Промысла № 2 им. ОГПУ (пос. Водный).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Поселок Рудник - первый населенный пункт на Воркуте. Основан УЭ ОГПУ в августе 1931 как ОЛП "Рудник". На 01.04.1932 здесь насчитывалось до 1200 заключенных и 9 охранников. В 1933 на двух больших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Рудник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Воркута-Вом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числилось 2400 заключенных. В том же году на Руднике был построен поселок вольнонаемных, где жили 382 человека, было создано Воркутинское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лаготделение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Промышленные объекты, жилые и административные здания поселка строились силами заключенных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 1938 -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Воркутлага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С 1949 - в черте г. Воркуты. В 1980-е заброшен.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Фотография сделана в кон. 1931. Запечатлен процесс окончания строительства отстойных чанов для Водного промысла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 же Промысел № 2 им. ОГПУ. Строительство и обслуживание промышленных объектов Водного промысла велось силами заключенных. Автор фотографии и обстоятельства съемки неизвестны. Где хранится оригинал, не установлено.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Бывшее здание Управления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Севжелдорлага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пос. Железнодорожный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г. Емва,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Княжпогостский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р-н, Республика Коми). 1970-е. Фотография. Двухэтажное деревянное здание Управления было построено в 1937. С ликвидацией лагеря в 1949 здание Управления передано под учебный корпус школы ФЗО. Фотография хранится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Княжпогостском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районном историко-краеведческом музее (г. Емва, Республика Коми). 1970-х. Передана в музей в 2004 жителем г. Емвы А.А.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Гутсой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Макет одноколесной тачки изготовлен в 2004 специально для постоянной экспозиции Музейного центра города Сегежи "Два лика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Осударевой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дороги". Подобные тачки использовались заключенными при строительстве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Беломорско-Балтийского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канала в 1931-1933. Реконструкция выполнена по документальным фотографиям. Колесо подлинное, было поднято со дна канала в районе 10-го и 11-го шлюзов в 2004, во время проведения работ по временному осушению части канала для ремонта и укреплений его боковых стенок. Передано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городской музей рабочими, участвовавшими в ремонте канала (имена рабочих не зафиксированы).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Зубило использовалось в 1930-е в каменоломнях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раскалывания камня. Подобные инструменты встречаются на документальных фотографиях строительства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Беломоро-Балтийского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канала. Вероятно, изготовлено в кузнечных мастерских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Обнаружено польским журналистом и путешественником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Мариушем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Вильком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1993 на территории бывшего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Белтбалтлага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одном из островов Онежского озера. Передано в НИЦ "Мемориал" (СПб.) в 1999.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Молот был поднят со дна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Беломорско-Балтийского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канала в районе 10-го и 11-го шлюзов в 2004, во время проведения работ по временному осушению части канала для ремонта и укреплений его боковых стенок. Вероятно, использовался заключенными в годы строительства канала (1931-1933). Передан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городской музей рабочими, участвовавшими в ремонте канала (имена рабочих не зафиксированы). С 2004 в постоянной экспозиции "Два лика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Осударевой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дороги" МУ "Музейный центр города Сегежи".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Мотыга. 1930-е. Обнаружена на территории бывших полей сельхоза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Кемского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начале 1990-х. Хранится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Кемском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городском краеведческом музее "Поморье".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19.08.2005.)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Постановление промыслового Штаба ударничества и соревнования Промысла № 2 им. ОГПУ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02.05.1935 о премировании ударников и вручении переходящих красных знамен. Утверждено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промысла Н.Ф.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Бутениным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документе содержится перечень ударников (48 чел.) и называются виды поощрения: премиальная выписка из ларька, объявление благодарности в печати, занесение на промысловую Доску почета, выдача почетных грамот и др. Документ передан в Музей из архива завода "Прогресс", преемника Радиевого промысла.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Групповая фотография стахановцев ББК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Беломоро-Балтийского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комбината) сделана во время 7-го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вселагерного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слета ударников ББК. Слет проходил в пос. Медвежья Гора АК ССР. Автор фотографии и точная дата снимка неизвестны, предположительно после 1935. На фотографии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атрибутирован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один человек - Михаил Иванович Деньгин (1904-1949), стоит крайний справа. В музее хранится электронная копия фотографии. Оригинал фотографии был временно предоставлен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Сегежскому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музейному центру жителем города Сегежа В.М. Деньгиным, сыном М.И. Деньгина, в рамках проведения выставки "Частный взгляд на историю: по страницам семейных архивов". По окончании выставки все оригинальные материалы были возвращены владельцу, с разрешения владельца сняты электронные копии. Оригинал фотографии хранится в семье вместе с другими личными документами и фотографиями М.И. Деньгина.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 выполнен на кальке от руки черной тушью и синим карандашом. Озаглавлен "Схема расположения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4-го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отд. ББК НКВД. По состоянию на 30/VIII-38". В верхнем правом углу документа надпись от руки красными чернилами "Сов. секретно". Схема ориентирована по сторонам света. На топографическую основу участка местности от руки нанесены наименования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некторых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природных объектов ("берег озера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"залив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Лайко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ручей", "р. Сегежа",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Линдо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озеро"), схематически обозначены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в левой части карты "лагерь Северный Городок", в нижней части карты на берегу р. Сегежа 1-й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центральной части карты на берегу озера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3-й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Непосредственно к 3-му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примыкает территория, обозначенная как "Стройплощадка комбината", отделенная от остальной территории пунктирной линией, подписана "Зона стройплощадки". Обозначены отельные строения административно-хозяйственного назначения: "Дома руководства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(в верхней части схемы), "Автопарк" и "4 отделение и Управление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(в центральной части схемы), "СИЗО 4 отделения" (в нижней части схемы). Также в центре левой части схемы обозначены "поселок Старая Сегежа" и "поселок Новая Сегежа". На схеме присутствует изображение железнодорожных путей с подписями: "Дорога с 1-го л/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669 карьер и 700 пикет" (в нижней части схемы, от 1-го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Ковская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ж/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(пересекает вертикально схему);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Ковской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ж/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обозначена станция "ст. Сегежа Кировской ж/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и следующие направления: "Дорога на ст. Май-Губа" (верхняя часть схемы), "На 20-й разъезд" (нижняя часть схемы), а также ветка в направлении 3-го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подписью "Дорога на стройплощадку" (центральная часть схемы). Территория в центральной части схемы, ограниченная стройплощадкой с юго-восточной стороны и железнодорожными путями с южной и западной сторон, обозначена как "Соц. город". В правой части схемы расположена легенда, состоящая из 6 пунктов: "1) На 1 л/пункте расположены труд. колонны: 1,2, 3, 5, 6, 7, 8 т/к. ШИЗО и Спец. колонна/ 2) На 3 л/пункте расположены труд. колонны 4 и 9/ 3) В автопарке помещаются шофера 7 т/к./ 4) На л/пункте Северный городок помещаются женщины, списочный состав 7 т/колонны/ 5) Средства связи штаба 4 отделения между л/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колоннами телефон и посыльные; сообщение сухопутное, бывают исключения при передвижении на 1 л/п. Пользование водным транспортом/ 6) Состояние дорог хорошее для передвижения внутри отделения между л/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гужевого и автотранспорта". В правом нижнем углу список условных обозначений: "Деревянный забор" (прямая с перпендикулярными короткими отрезками), "Жилые здания" (заштрихованный прямоугольник), "Проволочная изгородь" (пунктирная линия с точками), "Штаб 4-го отделения и управления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(окружность с изображением флажка, заштрихованная синим карандашом). В нижней части схемы расположена информация о масштабе (120 м в 1 см), а также подпись: "Командир 2-го взвода 5-го дивизиона ВОХР /Левченко/", личная подпись отсутствует. Все надписи и линии схемы выполнены от руки черной тушью.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Схема расположения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4-го отделения ББК НКВД выполнена 30.08.1938 в пос. Сегежа Медвежьегорского района АК ССР, подписана командиром 2-го взвода 5-го дивизиона ВОХР Левченко. Имена исполнителей не установлены. Гриф "Совершенно секретно". На топографическую основу участка местности, прилегающей к железной дороге и станции Сегежа, нанесены производственные зоны с подъездными дорогами (железными и автомобильными), жилые зоны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административные и хозяйственные постройки.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Оригнал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хранится в Национальном архиве Республики Карелия (Ф. 865. Оп. 36. Д. 1. Л. 7). В Музейном центре города Сегежи хранится электронная копия (фотография) документа, сделанная в 2004 Ю.А. Дмитриевым, президентом Академии социально-правовой защиты (Петрозаводск). Фотография схемы представлена во временной экспозиции музея "Кольца роста", посвященной истории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ЦБК (открыта в июле 2009).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"Эстакада у вокзала Сегежи" - фотография из "Контрольного альбома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фоторегистрации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1", сделана в 1936 в пос. Сегежа Медвежьегорского района АК ССР.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строительства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ЦБК и города Сегежа велась специальным отделом фототехнического бюро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НКВД. Автор фотографии неизвестен. Эстакада (арка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находилась около бывшей железнодорожной станции Сегежа перед входом на мост через реку Сегежа. В альбоме под фотографией сделана подпись: "№ 67/122. Эстакада у вокзала" (номер означает номер негатива, место хранения негатива не установлено). Фотография передана в музей из Комнаты боевой и трудовой славы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ЦБК в 1985 в составе альбома. Музей экспонирует фотографию с подписью "Арка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"Гостиница пос. Сегежа" - фотография из альбома "Контрольный альбом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фоторегистрации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1", сделана 26.09.1937 в пос. Сегежа Медвежьегорского района Карельской АССР.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строительства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ЦБК и города Сегежи велась специальным отделом фототехнического бюро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Белбалтлага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НКВД. Автор фотографии неизвестен. В настоящее время в здании, расположенном по адресу: г. Сегежа, Гражданская ул., 6, находится гостиница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На строительстве гостиницы и отделочных работах были заняты женщины – заключенные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ИТЛ, в том числе осужденные в 1938 как "члены семей изменников родины",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их была и Н.В. Всесвятская (1907-1974). В альбоме под фотографией сделана подпись: «№424/595 Гостиница. 26/IX-37 г.» (номер означает номер негатива, место хранения негатива не установлено). Фотография передана в музей из Комнаты боевой и трудовой славы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ЦБК в 1985 в составе альбома "Контрольный альбом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фоторегистрации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EF31-3C2F-4B04-A8C2-88E90F940CB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9748-50D2-4D77-9195-CFA4FB5D67B5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99EC-7C3E-45B8-84FE-E38D301BEE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627898&amp;rubrikatorObject=242185&amp;language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ulagmuseum.org/showObject.do?object=1628442&amp;rubrikatorObject=242185&amp;language=1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ulagmuseum.org/showObject.do?object=1628714&amp;rubrikatorObject=242185&amp;language=1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628281&amp;rubrikatorObject=242185&amp;language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332274&amp;language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376224&amp;language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56228&amp;language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19887&amp;rubrikatorObject=242185&amp;language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22366&amp;rubrikatorObject=242185&amp;language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07712&amp;rubrikatorObject=242185&amp;language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25735&amp;rubrikatorObject=242185&amp;language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310744&amp;viewMode=D_10705&amp;link=1&amp;objectTypeName=museum&amp;language=1&amp;page=2&amp;language=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48854670&amp;rubrikatorObject=242185&amp;language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352254&amp;language=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ulagmuseum.org/showObject.do?object=353021&amp;language=1" TargetMode="Externa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352402&amp;viewMode=D_385776&amp;link=1&amp;objectTypeName=images&amp;language=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ulagmuseum.org/showObject.do?object=252626&amp;rubrikatorObject=242185&amp;language=1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627177&amp;language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ulagmuseum.org/showObject.do?object=335615&amp;rubrikatorObject=242185&amp;language=1" TargetMode="External"/><Relationship Id="rId5" Type="http://schemas.openxmlformats.org/officeDocument/2006/relationships/hyperlink" Target="http://www.gulagmuseum.org/showObject.do?object=1626328&amp;rubrikatorObject=242185&amp;language=1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22445&amp;rubrikatorObject=242185&amp;language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33130&amp;rubrikatorObject=242185&amp;language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627582&amp;language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630278&amp;rubrikatorObject=242185&amp;language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Индустриализация и ГУЛАГ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«В буднях великих строек…»</a:t>
            </a:r>
          </a:p>
          <a:p>
            <a:r>
              <a:rPr lang="ru-RU" dirty="0" smtClean="0"/>
              <a:t>Виртуальный музей </a:t>
            </a:r>
            <a:r>
              <a:rPr lang="ru-RU" dirty="0" err="1" smtClean="0"/>
              <a:t>ГУЛАГа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642918"/>
            <a:ext cx="3857652" cy="1143000"/>
          </a:xfrm>
        </p:spPr>
        <p:txBody>
          <a:bodyPr>
            <a:noAutofit/>
          </a:bodyPr>
          <a:lstStyle/>
          <a:p>
            <a:r>
              <a:rPr lang="ru-RU" sz="2200" dirty="0"/>
              <a:t>Фотография эстакады у вокзала на ст. Сегежа (Медвежьегорский район АК ССР) сделана в 1936.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МУ "Музейный центр города Сегежи"</a:t>
            </a:r>
          </a:p>
        </p:txBody>
      </p:sp>
      <p:pic>
        <p:nvPicPr>
          <p:cNvPr id="38914" name="Picture 2" descr="http://www.gulagmuseum.org/getImage.do?object=1627947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3926"/>
            <a:ext cx="5000628" cy="68619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5934670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http://www.gulagmuseum.org/showObject.do?object=1627898&amp;rubrikatorObject=242185&amp;language=1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Фотография строящейся гостиницы в пос. Сегежа Медвежьегорского района Карельской АССР сделана 26.09.1937.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 МУ "Музейный центр г. Сегежи" </a:t>
            </a:r>
          </a:p>
        </p:txBody>
      </p:sp>
      <p:pic>
        <p:nvPicPr>
          <p:cNvPr id="27650" name="Picture 2" descr="http://www.gulagmuseum.org/getImage.do?object=1628506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857364"/>
            <a:ext cx="3548034" cy="2363878"/>
          </a:xfrm>
          <a:prstGeom prst="rect">
            <a:avLst/>
          </a:prstGeom>
          <a:noFill/>
        </p:spPr>
      </p:pic>
      <p:pic>
        <p:nvPicPr>
          <p:cNvPr id="27652" name="Picture 4" descr="http://www.gulagmuseum.org/getImage.do?object=1628485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5608668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http://www.gulagmuseum.org/showObject.do?object=1628442&amp;rubrikatorObject=242185&amp;language=1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gulagmuseum.org/getImage.do?object=1628806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833786" cy="2554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Фотография первого кинотеатра в пос. Сегежа (Медвежьегорский район, Карельская АССР), построенного заключенными </a:t>
            </a:r>
            <a:r>
              <a:rPr lang="ru-RU" sz="2200" dirty="0" err="1"/>
              <a:t>Сегежского</a:t>
            </a:r>
            <a:r>
              <a:rPr lang="ru-RU" sz="2200" dirty="0"/>
              <a:t> ЛО </a:t>
            </a:r>
            <a:r>
              <a:rPr lang="ru-RU" sz="2200" dirty="0" err="1"/>
              <a:t>Белбалтлага</a:t>
            </a:r>
            <a:r>
              <a:rPr lang="ru-RU" sz="2200" dirty="0"/>
              <a:t>, сделана </a:t>
            </a:r>
            <a:r>
              <a:rPr lang="ru-RU" sz="2200" dirty="0" smtClean="0"/>
              <a:t>01.05.1937</a:t>
            </a:r>
            <a:br>
              <a:rPr lang="ru-RU" sz="2200" dirty="0" smtClean="0"/>
            </a:br>
            <a:r>
              <a:rPr lang="ru-RU" sz="2200" dirty="0"/>
              <a:t> МУ "Музейный центр города Сегежи"</a:t>
            </a:r>
          </a:p>
        </p:txBody>
      </p:sp>
      <p:pic>
        <p:nvPicPr>
          <p:cNvPr id="28674" name="Picture 2" descr="http://www.gulagmuseum.org/getImage.do?object=1628763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5214974" cy="3630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http://www.gulagmuseum.org/showObject.do?object=1628714&amp;rubrikatorObject=242185&amp;language=1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/>
              <a:t>Фотография клуба </a:t>
            </a:r>
            <a:r>
              <a:rPr lang="ru-RU" sz="2200" dirty="0" err="1"/>
              <a:t>лагпункта</a:t>
            </a:r>
            <a:r>
              <a:rPr lang="ru-RU" sz="2200" dirty="0"/>
              <a:t> № 1 ЛО № 4 </a:t>
            </a:r>
            <a:r>
              <a:rPr lang="ru-RU" sz="2200" dirty="0" err="1"/>
              <a:t>Белбалтлага</a:t>
            </a:r>
            <a:r>
              <a:rPr lang="ru-RU" sz="2200" dirty="0"/>
              <a:t> сделана между 1936 и 1938 в пос. Сегежа Медвежьегорского района Карельской АССР.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МУ "Музейный центр города Сегежи"</a:t>
            </a:r>
          </a:p>
        </p:txBody>
      </p:sp>
      <p:pic>
        <p:nvPicPr>
          <p:cNvPr id="30722" name="Picture 2" descr="http://www.gulagmuseum.org/getImage.do?object=1628330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5643602" cy="45572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http://www.gulagmuseum.org/showObject.do?object=1628281&amp;rubrikatorObject=242185&amp;language=1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Трудовой энтузиазм заключенных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428868"/>
            <a:ext cx="4000496" cy="1143000"/>
          </a:xfrm>
        </p:spPr>
        <p:txBody>
          <a:bodyPr>
            <a:noAutofit/>
          </a:bodyPr>
          <a:lstStyle/>
          <a:p>
            <a:pPr algn="l"/>
            <a:r>
              <a:rPr lang="ru-RU" sz="2200" dirty="0"/>
              <a:t>Эскиз титульного листа "Полугодового отчета о деятельности технического отделения Экономического отдела" ПП ОГПУ в </a:t>
            </a:r>
            <a:r>
              <a:rPr lang="ru-RU" sz="2200" dirty="0" smtClean="0"/>
              <a:t>ЛВО от 13.08.1932</a:t>
            </a:r>
            <a:r>
              <a:rPr lang="ru-RU" sz="2200" dirty="0"/>
              <a:t>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Выполнен </a:t>
            </a:r>
            <a:r>
              <a:rPr lang="ru-RU" sz="2200" dirty="0"/>
              <a:t>заключенным архитектором </a:t>
            </a:r>
            <a:r>
              <a:rPr lang="ru-RU" sz="2200" dirty="0" smtClean="0"/>
              <a:t>Н. Е. </a:t>
            </a:r>
            <a:r>
              <a:rPr lang="ru-RU" sz="2200" dirty="0"/>
              <a:t>Лансере (1879-1942) во Внутренней тюрьме ОГПУ в Ленинграде, где он работал в ОКТБ-12 (Особое конструкторско-техническое бюро № </a:t>
            </a:r>
            <a:r>
              <a:rPr lang="ru-RU" sz="2200" dirty="0" smtClean="0"/>
              <a:t>12)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 </a:t>
            </a:r>
            <a:r>
              <a:rPr lang="ru-RU" sz="2200" dirty="0" smtClean="0"/>
              <a:t>Научно-информационный центр </a:t>
            </a:r>
            <a:r>
              <a:rPr lang="ru-RU" sz="2200" dirty="0"/>
              <a:t>"Мемориал" (Санкт-Петербург)</a:t>
            </a:r>
          </a:p>
        </p:txBody>
      </p:sp>
      <p:pic>
        <p:nvPicPr>
          <p:cNvPr id="30722" name="Picture 2" descr="http://www.gulagmuseum.org/getImage.do?object=332311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921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6211669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http://www.gulagmuseum.org/showObject.do?object=332274&amp;language=1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Удостоверение ("Грамота") № 816 к значку ударника строительства канала «Москва–Волга» (</a:t>
            </a:r>
            <a:r>
              <a:rPr lang="ru-RU" sz="2200" dirty="0" err="1"/>
              <a:t>Дмитлаг</a:t>
            </a:r>
            <a:r>
              <a:rPr lang="ru-RU" sz="2200" dirty="0"/>
              <a:t>) на имя Константина Станиславовича Соболевского. Выдано 10.04.1936.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> Музее "Творчество и быт </a:t>
            </a:r>
            <a:r>
              <a:rPr lang="ru-RU" sz="2000" dirty="0" err="1"/>
              <a:t>ГУЛАГа</a:t>
            </a:r>
            <a:r>
              <a:rPr lang="ru-RU" sz="2000" dirty="0"/>
              <a:t>" при Международном "Мемориале". </a:t>
            </a:r>
            <a:endParaRPr lang="ru-RU" sz="2200" dirty="0"/>
          </a:p>
        </p:txBody>
      </p:sp>
      <p:pic>
        <p:nvPicPr>
          <p:cNvPr id="28674" name="Picture 2" descr="http://www.gulagmuseum.org/getImage.do?object=376251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0"/>
            <a:ext cx="6248400" cy="5019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http://www.gulagmuseum.org/showObject.do?object=376224&amp;language=1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Книжка ударника ИТЛ на имя заключенного Ивана Федоровича </a:t>
            </a:r>
            <a:r>
              <a:rPr lang="ru-RU" sz="2400" dirty="0" err="1"/>
              <a:t>Ковырнова</a:t>
            </a:r>
            <a:r>
              <a:rPr lang="ru-RU" sz="2400" dirty="0"/>
              <a:t> (р. 1905) выдана 10.05.1936, лагерь не установлен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Анжеро-Сунженский</a:t>
            </a:r>
            <a:r>
              <a:rPr lang="ru-RU" sz="2400" dirty="0" smtClean="0"/>
              <a:t> городской краеведческий музей</a:t>
            </a:r>
            <a:endParaRPr lang="ru-RU" sz="2400" dirty="0"/>
          </a:p>
        </p:txBody>
      </p:sp>
      <p:pic>
        <p:nvPicPr>
          <p:cNvPr id="37890" name="Picture 2" descr="http://www.gulagmuseum.org/getImage.do?object=65625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7969029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http://www.gulagmuseum.org/showObject.do?object=656228&amp;language=1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2919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СЛЕВА : "Ударнику </a:t>
            </a:r>
            <a:r>
              <a:rPr lang="ru-RU" dirty="0"/>
              <a:t>- ударные льготы",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Ударник активно участвует в рационализации и изобретательстве",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Ударник - первый сигнализатор о всех попытках о всех попытках классового врага вредить, мешать производству и перевоспитанию всей лагерной массы",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Ударник, требуй своевременных отметок в книжке ударника о твоей работе"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Книжка отличника производства принадлежала заключенному ОЛП № 14 </a:t>
            </a:r>
            <a:r>
              <a:rPr lang="ru-RU" sz="2200" dirty="0" err="1"/>
              <a:t>Ухтижемлага</a:t>
            </a:r>
            <a:r>
              <a:rPr lang="ru-RU" sz="2200" dirty="0"/>
              <a:t> Ростиславу Сергеевичу </a:t>
            </a:r>
            <a:r>
              <a:rPr lang="ru-RU" sz="2200" dirty="0" err="1"/>
              <a:t>Кутепову</a:t>
            </a:r>
            <a:r>
              <a:rPr lang="ru-RU" sz="2200" dirty="0"/>
              <a:t> </a:t>
            </a:r>
            <a:r>
              <a:rPr lang="ru-RU" sz="2200" dirty="0" smtClean="0"/>
              <a:t>в </a:t>
            </a:r>
            <a:r>
              <a:rPr lang="ru-RU" sz="2200" dirty="0"/>
              <a:t>период между 1946 и 1951.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Ухтинский</a:t>
            </a:r>
            <a:r>
              <a:rPr lang="ru-RU" sz="2200" dirty="0" smtClean="0"/>
              <a:t> историко-краеведческий музей</a:t>
            </a:r>
            <a:endParaRPr lang="ru-RU" sz="2200" dirty="0"/>
          </a:p>
        </p:txBody>
      </p:sp>
      <p:pic>
        <p:nvPicPr>
          <p:cNvPr id="48130" name="Picture 2" descr="http://www.gulagmuseum.org/getImage.do?object=619916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7620000" cy="34766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http://www.gulagmuseum.org/showObject.do?object=619887&amp;rubrikatorObject=242185&amp;language=1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357430"/>
            <a:ext cx="3786182" cy="1143000"/>
          </a:xfrm>
        </p:spPr>
        <p:txBody>
          <a:bodyPr>
            <a:noAutofit/>
          </a:bodyPr>
          <a:lstStyle/>
          <a:p>
            <a:r>
              <a:rPr lang="ru-RU" sz="2200" dirty="0"/>
              <a:t>Заявление А.А. Лисовского редактору газеты "Северный горняк" А.С. Брюханову датируется 2-й пол. августа 1936. Ссылаясь на сообщение в газете от 16.08.1936, заключенный Александр Алексеевич Лисовский предлагает себя в качестве одного из составителей сборника об освоении природных богатств и индустриализации </a:t>
            </a:r>
            <a:r>
              <a:rPr lang="ru-RU" sz="2200" dirty="0" err="1"/>
              <a:t>Ухто-Печорского</a:t>
            </a:r>
            <a:r>
              <a:rPr lang="ru-RU" sz="2200" dirty="0"/>
              <a:t> края, которая готовилась КВО </a:t>
            </a:r>
            <a:r>
              <a:rPr lang="ru-RU" sz="2200" dirty="0" err="1"/>
              <a:t>Ухтпечлага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err="1" smtClean="0"/>
              <a:t>Ухтинский</a:t>
            </a:r>
            <a:r>
              <a:rPr lang="ru-RU" sz="2200" dirty="0" smtClean="0"/>
              <a:t> историко-краеведческий музей</a:t>
            </a:r>
            <a:endParaRPr lang="ru-RU" sz="2200" dirty="0"/>
          </a:p>
        </p:txBody>
      </p:sp>
      <p:pic>
        <p:nvPicPr>
          <p:cNvPr id="46082" name="Picture 2" descr="http://www.gulagmuseum.org/getImage.do?object=622395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34066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57818" y="5934670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http://www.gulagmuseum.org/showObject.do?object=622366&amp;rubrikatorObject=242185&amp;language=1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</a:t>
            </a:r>
            <a:r>
              <a:rPr lang="ru-RU" dirty="0" err="1" smtClean="0"/>
              <a:t>Беломоро-Балтийского</a:t>
            </a:r>
            <a:r>
              <a:rPr lang="ru-RU" dirty="0" smtClean="0"/>
              <a:t> канала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Виртуальный музей </a:t>
            </a:r>
            <a:r>
              <a:rPr lang="ru-RU" dirty="0" err="1" smtClean="0"/>
              <a:t>ГУЛАГа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 буднях великих строек…»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Виртуальный музей </a:t>
            </a:r>
            <a:r>
              <a:rPr lang="ru-RU" dirty="0" err="1" smtClean="0"/>
              <a:t>ГУЛАГа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Макет "Поселок Рудник". Фрагмент экспозиции зала "Воркута Заполярная" Воркутинского музейно-выставочного центра. Поселок Рудник - первый населенный пункт на Воркуте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Музей </a:t>
            </a:r>
            <a:r>
              <a:rPr lang="ru-RU" sz="2200" dirty="0"/>
              <a:t>"Воркута Заполярная"</a:t>
            </a:r>
          </a:p>
        </p:txBody>
      </p:sp>
      <p:pic>
        <p:nvPicPr>
          <p:cNvPr id="40962" name="Picture 2" descr="http://www.gulagmuseum.org/getImage.do?object=37164265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6286544" cy="41884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http://www.gulagmuseum.org/showObject.do?object=507712&amp;rubrikatorObject=242185&amp;language=1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Строительство отстойных чанов для Водного промысла </a:t>
            </a:r>
            <a:r>
              <a:rPr lang="ru-RU" sz="2200" dirty="0" err="1" smtClean="0"/>
              <a:t>Ухтпечлага</a:t>
            </a:r>
            <a:r>
              <a:rPr lang="ru-RU" sz="2200" dirty="0" smtClean="0"/>
              <a:t>. Фотография сделана в кон. 1931</a:t>
            </a:r>
            <a:br>
              <a:rPr lang="ru-RU" sz="2200" dirty="0" smtClean="0"/>
            </a:br>
            <a:r>
              <a:rPr lang="ru-RU" sz="2200" dirty="0" smtClean="0"/>
              <a:t>Музей истории поселка Водный (филиал </a:t>
            </a:r>
            <a:r>
              <a:rPr lang="ru-RU" sz="2200" dirty="0" err="1" smtClean="0"/>
              <a:t>Ухтинского</a:t>
            </a:r>
            <a:r>
              <a:rPr lang="ru-RU" sz="2200" dirty="0" smtClean="0"/>
              <a:t> историко-краеведческого музея)</a:t>
            </a:r>
            <a:endParaRPr lang="ru-RU" sz="2200" dirty="0"/>
          </a:p>
        </p:txBody>
      </p:sp>
      <p:pic>
        <p:nvPicPr>
          <p:cNvPr id="34818" name="Picture 2" descr="http://www.gulagmuseum.org/getImage.do?object=625765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7620000" cy="4505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http://www.gulagmuseum.org/showObject.do?object=625735&amp;rubrikatorObject=242185&amp;language=1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К.Соболевский. Земляные работы в ложе канала «Москва–Волга». Лист из альбома. 1936. </a:t>
            </a:r>
            <a:r>
              <a:rPr lang="ru-RU" sz="2200" dirty="0" err="1"/>
              <a:t>Дмитлаг</a:t>
            </a:r>
            <a:r>
              <a:rPr lang="ru-RU" sz="2200" dirty="0"/>
              <a:t>. Бумага, </a:t>
            </a:r>
            <a:r>
              <a:rPr lang="ru-RU" sz="2200" dirty="0" smtClean="0"/>
              <a:t>карандаш</a:t>
            </a:r>
            <a:br>
              <a:rPr lang="ru-RU" sz="2200" dirty="0" smtClean="0"/>
            </a:br>
            <a:r>
              <a:rPr lang="ru-RU" sz="2200" dirty="0"/>
              <a:t> Музей «Творчество и быт </a:t>
            </a:r>
            <a:r>
              <a:rPr lang="ru-RU" sz="2200" dirty="0" err="1"/>
              <a:t>ГУЛАГа</a:t>
            </a:r>
            <a:r>
              <a:rPr lang="ru-RU" sz="2200" dirty="0"/>
              <a:t>» при Международном «Мемориале»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0482" name="Picture 2" descr="http://www.gulagmuseum.org/getImage.do?object=1835032&amp;origina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667500" cy="47720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http://www.gulagmuseum.org/showObject.do?object=310744&amp;viewMode=D_10705&amp;link=1&amp;objectTypeName=museum&amp;language=1&amp;page=2&amp;language=1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Бывшее здание Управления </a:t>
            </a:r>
            <a:r>
              <a:rPr lang="ru-RU" sz="2200" dirty="0" err="1"/>
              <a:t>Севжелдорлага</a:t>
            </a:r>
            <a:r>
              <a:rPr lang="ru-RU" sz="2200" dirty="0"/>
              <a:t> в пос. Железнодорожный (</a:t>
            </a:r>
            <a:r>
              <a:rPr lang="ru-RU" sz="2200" dirty="0" err="1"/>
              <a:t>совр</a:t>
            </a:r>
            <a:r>
              <a:rPr lang="ru-RU" sz="2200" dirty="0"/>
              <a:t>. г. Емва, </a:t>
            </a:r>
            <a:r>
              <a:rPr lang="ru-RU" sz="2200" dirty="0" err="1"/>
              <a:t>Княжпогостский</a:t>
            </a:r>
            <a:r>
              <a:rPr lang="ru-RU" sz="2200" dirty="0"/>
              <a:t> р-н, Республика Коми</a:t>
            </a:r>
            <a:r>
              <a:rPr lang="ru-RU" sz="2200" dirty="0" smtClean="0"/>
              <a:t>).</a:t>
            </a:r>
            <a:br>
              <a:rPr lang="ru-RU" sz="2200" dirty="0" smtClean="0"/>
            </a:br>
            <a:r>
              <a:rPr lang="ru-RU" sz="2200" dirty="0"/>
              <a:t> Фотография хранится в </a:t>
            </a:r>
            <a:r>
              <a:rPr lang="ru-RU" sz="2200" dirty="0" err="1"/>
              <a:t>Княжпогостском</a:t>
            </a:r>
            <a:r>
              <a:rPr lang="ru-RU" sz="2200" dirty="0"/>
              <a:t> районном историко-краеведческом музее (г. Емва, Республика Коми).</a:t>
            </a:r>
          </a:p>
        </p:txBody>
      </p:sp>
      <p:pic>
        <p:nvPicPr>
          <p:cNvPr id="44034" name="Picture 2" descr="http://www.gulagmuseum.org/getImage.do?object=4885485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6286544" cy="43770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http://www.gulagmuseum.org/showObject.do?object=48854670&amp;rubrikatorObject=242185&amp;language=1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ulagmuseum.org/getImage.do?object=352254&amp;origina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426864" cy="5143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715016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http://www.gulagmuseum.org/showObject.do?object=352254&amp;language=1</a:t>
            </a:r>
            <a:endParaRPr lang="ru-RU" dirty="0"/>
          </a:p>
        </p:txBody>
      </p:sp>
      <p:pic>
        <p:nvPicPr>
          <p:cNvPr id="1028" name="Picture 4" descr="http://www.gulagmuseum.org/getImage.do?object=353021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25" y="1643050"/>
            <a:ext cx="5476875" cy="350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http://www.gulagmuseum.org/showObject.do?object=353021&amp;language=1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Железная дорога</a:t>
            </a:r>
            <a:br>
              <a:rPr lang="ru-RU" b="1" dirty="0" smtClean="0"/>
            </a:br>
            <a:r>
              <a:rPr lang="ru-RU" dirty="0" smtClean="0"/>
              <a:t>Ямало-Ненецкий АО/</a:t>
            </a:r>
            <a:r>
              <a:rPr lang="ru-RU" dirty="0" err="1" smtClean="0"/>
              <a:t>Надымский</a:t>
            </a:r>
            <a:r>
              <a:rPr lang="ru-RU" dirty="0" smtClean="0"/>
              <a:t> р-н </a:t>
            </a:r>
            <a:br>
              <a:rPr lang="ru-RU" dirty="0" smtClean="0"/>
            </a:br>
            <a:r>
              <a:rPr lang="ru-RU" dirty="0" smtClean="0"/>
              <a:t>Участок железной дороги Салехард–</a:t>
            </a:r>
            <a:r>
              <a:rPr lang="ru-RU" dirty="0" err="1" smtClean="0"/>
              <a:t>Игарка</a:t>
            </a:r>
            <a:r>
              <a:rPr lang="ru-RU" dirty="0" smtClean="0"/>
              <a:t>. Строительство №501. 1949–1954. В эксплуатации не была. Фото 2005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000108"/>
            <a:ext cx="471487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Железная дорога</a:t>
            </a:r>
            <a:br>
              <a:rPr lang="ru-RU" sz="2400" b="1" dirty="0"/>
            </a:br>
            <a:r>
              <a:rPr lang="ru-RU" sz="2400" dirty="0"/>
              <a:t>Ямало-Ненецкий АО/</a:t>
            </a:r>
            <a:r>
              <a:rPr lang="ru-RU" sz="2400" dirty="0" err="1"/>
              <a:t>Надымский</a:t>
            </a:r>
            <a:r>
              <a:rPr lang="ru-RU" sz="2400" dirty="0"/>
              <a:t> р-н </a:t>
            </a:r>
            <a:br>
              <a:rPr lang="ru-RU" sz="2400" dirty="0"/>
            </a:br>
            <a:r>
              <a:rPr lang="ru-RU" sz="2400" dirty="0"/>
              <a:t>Участок железной дороги Салехард–</a:t>
            </a:r>
            <a:r>
              <a:rPr lang="ru-RU" sz="2400" dirty="0" err="1"/>
              <a:t>Игарка</a:t>
            </a:r>
            <a:r>
              <a:rPr lang="ru-RU" sz="2400" dirty="0"/>
              <a:t>. Строительство №501. 1949–1954. В эксплуатации не была. Фото 2005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6" descr="http://www.gulagmuseum.org/getImage.do?object=352402&amp;origina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26372" cy="6643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http://www.gulagmuseum.org/showObject.do?object=352402&amp;viewMode=D_385776&amp;link=1&amp;objectTypeName=images&amp;language=1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Пачка папирос "Беломорканал" с автографом Дмитрия Сергеевича Лихачева (1906-1999). На лицевой стороне надпись: "И с ними дедка Беломор! Д. Лихачев 8.V.95"; на обороте: "Встреча почти забытых воспоминаний. </a:t>
            </a:r>
            <a:r>
              <a:rPr lang="ru-RU" sz="2200" dirty="0" err="1"/>
              <a:t>Каналармеец</a:t>
            </a:r>
            <a:r>
              <a:rPr lang="ru-RU" sz="2200" dirty="0"/>
              <a:t> Лихачев 8.V.95. СПб</a:t>
            </a:r>
            <a:r>
              <a:rPr lang="ru-RU" sz="2200" dirty="0" smtClean="0"/>
              <a:t>.«</a:t>
            </a:r>
            <a:br>
              <a:rPr lang="ru-RU" sz="2200" dirty="0" smtClean="0"/>
            </a:br>
            <a:r>
              <a:rPr lang="ru-RU" sz="2400" dirty="0"/>
              <a:t> </a:t>
            </a:r>
            <a:r>
              <a:rPr lang="ru-RU" sz="2400" dirty="0" smtClean="0"/>
              <a:t>Научно-информационный центр </a:t>
            </a:r>
            <a:r>
              <a:rPr lang="ru-RU" sz="2400" dirty="0"/>
              <a:t>"Мемориал" (Санкт-Петербург)</a:t>
            </a:r>
            <a:endParaRPr lang="ru-RU" sz="2200" dirty="0"/>
          </a:p>
        </p:txBody>
      </p:sp>
      <p:pic>
        <p:nvPicPr>
          <p:cNvPr id="32770" name="Picture 2" descr="http://www.gulagmuseum.org/getImage.do?object=252658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53"/>
            <a:ext cx="4572032" cy="3429025"/>
          </a:xfrm>
          <a:prstGeom prst="rect">
            <a:avLst/>
          </a:prstGeom>
          <a:noFill/>
        </p:spPr>
      </p:pic>
      <p:pic>
        <p:nvPicPr>
          <p:cNvPr id="32772" name="Picture 4" descr="http://www.gulagmuseum.org/getImage.do?object=252749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089538"/>
            <a:ext cx="4548165" cy="34111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http://www.gulagmuseum.org/showObject.do?object=252626&amp;rubrikatorObject=242185&amp;language=1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14356"/>
            <a:ext cx="4429124" cy="1143000"/>
          </a:xfrm>
        </p:spPr>
        <p:txBody>
          <a:bodyPr>
            <a:noAutofit/>
          </a:bodyPr>
          <a:lstStyle/>
          <a:p>
            <a:r>
              <a:rPr lang="ru-RU" sz="2200" dirty="0"/>
              <a:t>Тачка строителей </a:t>
            </a:r>
            <a:r>
              <a:rPr lang="ru-RU" sz="2200" dirty="0" err="1"/>
              <a:t>Белбалтлага</a:t>
            </a:r>
            <a:r>
              <a:rPr lang="ru-RU" sz="2200" dirty="0"/>
              <a:t> (1930-е).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Реконструкция</a:t>
            </a:r>
            <a:r>
              <a:rPr lang="ru-RU" sz="2200" dirty="0"/>
              <a:t>. Колесо </a:t>
            </a:r>
            <a:r>
              <a:rPr lang="ru-RU" sz="2200" dirty="0" smtClean="0"/>
              <a:t>– подлинное.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 МУ "Музейный центр города Сегежи"</a:t>
            </a:r>
          </a:p>
        </p:txBody>
      </p:sp>
      <p:pic>
        <p:nvPicPr>
          <p:cNvPr id="26626" name="Picture 2" descr="http://www.gulagmuseum.org/getImage.do?object=1627230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7715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http://www.gulagmuseum.org/showObject.do?object=1627177&amp;language=1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4357686" cy="1143000"/>
          </a:xfrm>
        </p:spPr>
        <p:txBody>
          <a:bodyPr>
            <a:noAutofit/>
          </a:bodyPr>
          <a:lstStyle/>
          <a:p>
            <a:r>
              <a:rPr lang="ru-RU" sz="2000" dirty="0"/>
              <a:t>Зубило для дробления камня обнаружено в </a:t>
            </a:r>
            <a:r>
              <a:rPr lang="ru-RU" sz="2000" dirty="0" smtClean="0"/>
              <a:t>1993 вблизи </a:t>
            </a:r>
            <a:r>
              <a:rPr lang="ru-RU" sz="2000" dirty="0"/>
              <a:t>каменоломни на одном из островов Онежского озера (Республика Карелия), где в 1930-е – </a:t>
            </a:r>
            <a:r>
              <a:rPr lang="ru-RU" sz="2000" dirty="0" smtClean="0"/>
              <a:t>40-е </a:t>
            </a:r>
            <a:r>
              <a:rPr lang="ru-RU" sz="2000" dirty="0"/>
              <a:t>находился </a:t>
            </a:r>
            <a:r>
              <a:rPr lang="ru-RU" sz="2000" dirty="0" err="1"/>
              <a:t>лагпункт</a:t>
            </a:r>
            <a:r>
              <a:rPr lang="ru-RU" sz="2000" dirty="0"/>
              <a:t> </a:t>
            </a:r>
            <a:r>
              <a:rPr lang="ru-RU" sz="2000" dirty="0" err="1"/>
              <a:t>Белтбалтлага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Музей </a:t>
            </a:r>
            <a:r>
              <a:rPr lang="ru-RU" sz="2000" dirty="0"/>
              <a:t>Научно-информационного центра "Мемориал" (</a:t>
            </a:r>
            <a:r>
              <a:rPr lang="ru-RU" sz="2000" dirty="0" smtClean="0"/>
              <a:t>С.-Петербург)</a:t>
            </a:r>
            <a:r>
              <a:rPr lang="ru-RU" sz="2000" dirty="0"/>
              <a:t> </a:t>
            </a:r>
          </a:p>
        </p:txBody>
      </p:sp>
      <p:pic>
        <p:nvPicPr>
          <p:cNvPr id="54274" name="Picture 2" descr="http://www.gulagmuseum.org/getImage.do?object=33563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4"/>
            <a:ext cx="3466354" cy="2786082"/>
          </a:xfrm>
          <a:prstGeom prst="rect">
            <a:avLst/>
          </a:prstGeom>
          <a:noFill/>
        </p:spPr>
      </p:pic>
      <p:pic>
        <p:nvPicPr>
          <p:cNvPr id="54276" name="Picture 4" descr="http://www.gulagmuseum.org/getImage.do?object=1626379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928934"/>
            <a:ext cx="4405290" cy="28303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21429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Молот - орудие труда заключенных </a:t>
            </a:r>
            <a:r>
              <a:rPr lang="ru-RU" sz="2000" dirty="0" err="1"/>
              <a:t>Белбалтлага</a:t>
            </a:r>
            <a:r>
              <a:rPr lang="ru-RU" sz="2000" dirty="0"/>
              <a:t>, использовался при строительстве </a:t>
            </a:r>
            <a:r>
              <a:rPr lang="ru-RU" sz="2000" dirty="0" err="1"/>
              <a:t>Беломорско-Балтийского</a:t>
            </a:r>
            <a:r>
              <a:rPr lang="ru-RU" sz="2000" dirty="0"/>
              <a:t> канала (1931-1933). Обнаружен в 2004 на дне канала, в районе 10-го и 11-го шлюзов, во время проведения ремонтно-восстановительных работ. </a:t>
            </a:r>
            <a:endParaRPr lang="ru-RU" sz="2000" dirty="0" smtClean="0"/>
          </a:p>
          <a:p>
            <a:r>
              <a:rPr lang="ru-RU" sz="2000" dirty="0"/>
              <a:t>МУ "Музейный центр города Сегежи"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http://www.gulagmuseum.org/showObject.do?object=1626328&amp;rubrikatorObject=242185&amp;language=1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934670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http://www.gulagmuseum.org/showObject.do?object=335615&amp;rubrikatorObject=242185&amp;language=1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Мотыга. 1930-е. Обнаружена на территории бывших полей сельхоза </a:t>
            </a:r>
            <a:r>
              <a:rPr lang="ru-RU" sz="2200" dirty="0" err="1"/>
              <a:t>Кемского</a:t>
            </a:r>
            <a:r>
              <a:rPr lang="ru-RU" sz="2200" dirty="0"/>
              <a:t> отделения </a:t>
            </a:r>
            <a:r>
              <a:rPr lang="ru-RU" sz="2200" dirty="0" err="1"/>
              <a:t>Белбалтлага</a:t>
            </a:r>
            <a:r>
              <a:rPr lang="ru-RU" sz="2200" dirty="0"/>
              <a:t> в начале 1990-х. </a:t>
            </a:r>
            <a:r>
              <a:rPr lang="ru-RU" sz="2200" dirty="0" err="1" smtClean="0"/>
              <a:t>Кемский</a:t>
            </a:r>
            <a:r>
              <a:rPr lang="ru-RU" sz="2200" dirty="0" smtClean="0"/>
              <a:t> городской краеведческий музей </a:t>
            </a:r>
            <a:r>
              <a:rPr lang="ru-RU" sz="2200" dirty="0"/>
              <a:t>"Поморье".</a:t>
            </a:r>
          </a:p>
        </p:txBody>
      </p:sp>
      <p:pic>
        <p:nvPicPr>
          <p:cNvPr id="56322" name="Picture 2" descr="http://www.gulagmuseum.org/getImage.do?object=522470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7620000" cy="40290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http://www.gulagmuseum.org/showObject.do?object=522445&amp;rubrikatorObject=242185&amp;language=1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428868"/>
            <a:ext cx="3857620" cy="1143000"/>
          </a:xfrm>
        </p:spPr>
        <p:txBody>
          <a:bodyPr>
            <a:noAutofit/>
          </a:bodyPr>
          <a:lstStyle/>
          <a:p>
            <a:r>
              <a:rPr lang="ru-RU" sz="2200" dirty="0"/>
              <a:t>Постановление № 2 Штаба ударничества и соревнования Промысла № 2 им. ОГПУ </a:t>
            </a:r>
            <a:r>
              <a:rPr lang="ru-RU" sz="2200" dirty="0" err="1"/>
              <a:t>Ухтпечлага</a:t>
            </a:r>
            <a:r>
              <a:rPr lang="ru-RU" sz="2200" dirty="0"/>
              <a:t> о премировании ударников и вручении переходящих красных знамен от 02.05.1935. Содержит список ударников (48 чел.) с указанием формы их поощрения: премиальная выписка из ларька, объявление благодарности в печати, занесение на промысловую Доску почета, выдача почетных грамот и </a:t>
            </a:r>
            <a:r>
              <a:rPr lang="ru-RU" sz="2200" dirty="0" smtClean="0"/>
              <a:t>др. Музей поселка Водный (филиал </a:t>
            </a:r>
            <a:r>
              <a:rPr lang="ru-RU" sz="2200" dirty="0" err="1" smtClean="0"/>
              <a:t>Ухтинского</a:t>
            </a:r>
            <a:r>
              <a:rPr lang="ru-RU" sz="2200" dirty="0" smtClean="0"/>
              <a:t> историко-краеведческого музея)</a:t>
            </a:r>
            <a:endParaRPr lang="ru-RU" sz="2200" dirty="0"/>
          </a:p>
        </p:txBody>
      </p:sp>
      <p:pic>
        <p:nvPicPr>
          <p:cNvPr id="52226" name="Picture 2" descr="http://www.gulagmuseum.org/getImage.do?object=633164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6351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5934670"/>
            <a:ext cx="392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http://www.gulagmuseum.org/showObject.do?object=633130&amp;rubrikatorObject=242185&amp;language=1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Групповая фотография ударников </a:t>
            </a:r>
            <a:r>
              <a:rPr lang="ru-RU" sz="2200" dirty="0" err="1"/>
              <a:t>Беломоро-Балтийского</a:t>
            </a:r>
            <a:r>
              <a:rPr lang="ru-RU" sz="2200" dirty="0"/>
              <a:t> комбината (</a:t>
            </a:r>
            <a:r>
              <a:rPr lang="ru-RU" sz="2200" dirty="0" err="1"/>
              <a:t>Белбалтлага</a:t>
            </a:r>
            <a:r>
              <a:rPr lang="ru-RU" sz="2200" dirty="0"/>
              <a:t>). После 1935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> МУ "Музейный центр города Сегежи"</a:t>
            </a:r>
          </a:p>
        </p:txBody>
      </p:sp>
      <p:pic>
        <p:nvPicPr>
          <p:cNvPr id="50178" name="Picture 2" descr="http://www.gulagmuseum.org/getImage.do?object=1627623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620000" cy="4676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http://www.gulagmuseum.org/showObject.do?object=1627582&amp;language=1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357298"/>
            <a:ext cx="3571868" cy="1143000"/>
          </a:xfrm>
        </p:spPr>
        <p:txBody>
          <a:bodyPr>
            <a:noAutofit/>
          </a:bodyPr>
          <a:lstStyle/>
          <a:p>
            <a:r>
              <a:rPr lang="ru-RU" sz="2200" dirty="0"/>
              <a:t>Схема расположения </a:t>
            </a:r>
            <a:r>
              <a:rPr lang="ru-RU" sz="2200" dirty="0" err="1"/>
              <a:t>лагпунктов</a:t>
            </a:r>
            <a:r>
              <a:rPr lang="ru-RU" sz="2200" dirty="0"/>
              <a:t> 4-го отделения </a:t>
            </a:r>
            <a:r>
              <a:rPr lang="ru-RU" sz="2200" dirty="0" err="1"/>
              <a:t>Беломоро-Балтийского</a:t>
            </a:r>
            <a:r>
              <a:rPr lang="ru-RU" sz="2200" dirty="0"/>
              <a:t> комбината НКВД (в районе пос. Сегежа Медвежьегорского района АК ССР) по состоянию на 30.08.1938. Гриф "Совершенно секретно".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 МУ "Музейный центр города Сегежи"</a:t>
            </a:r>
          </a:p>
        </p:txBody>
      </p:sp>
      <p:pic>
        <p:nvPicPr>
          <p:cNvPr id="36866" name="Picture 2" descr="http://www.gulagmuseum.org/getImage.do?object=1630324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9570"/>
            <a:ext cx="5572132" cy="69651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5934670"/>
            <a:ext cx="3571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http://www.gulagmuseum.org/showObject.do?object=1630278&amp;rubrikatorObject=242185&amp;language=1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3540</Words>
  <Application>Microsoft Office PowerPoint</Application>
  <PresentationFormat>Экран (4:3)</PresentationFormat>
  <Paragraphs>104</Paragraphs>
  <Slides>26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Индустриализация и ГУЛАГ</vt:lpstr>
      <vt:lpstr>Строительство Беломоро-Балтийского канала</vt:lpstr>
      <vt:lpstr>Пачка папирос "Беломорканал" с автографом Дмитрия Сергеевича Лихачева (1906-1999). На лицевой стороне надпись: "И с ними дедка Беломор! Д. Лихачев 8.V.95"; на обороте: "Встреча почти забытых воспоминаний. Каналармеец Лихачев 8.V.95. СПб.«  Научно-информационный центр "Мемориал" (Санкт-Петербург)</vt:lpstr>
      <vt:lpstr>Тачка строителей Белбалтлага (1930-е).  Реконструкция. Колесо – подлинное.    МУ "Музейный центр города Сегежи"</vt:lpstr>
      <vt:lpstr>Зубило для дробления камня обнаружено в 1993 вблизи каменоломни на одном из островов Онежского озера (Республика Карелия), где в 1930-е – 40-е находился лагпункт Белтбалтлага.  Музей Научно-информационного центра "Мемориал" (С.-Петербург) </vt:lpstr>
      <vt:lpstr>Мотыга. 1930-е. Обнаружена на территории бывших полей сельхоза Кемского отделения Белбалтлага в начале 1990-х. Кемский городской краеведческий музей "Поморье".</vt:lpstr>
      <vt:lpstr>Постановление № 2 Штаба ударничества и соревнования Промысла № 2 им. ОГПУ Ухтпечлага о премировании ударников и вручении переходящих красных знамен от 02.05.1935. Содержит список ударников (48 чел.) с указанием формы их поощрения: премиальная выписка из ларька, объявление благодарности в печати, занесение на промысловую Доску почета, выдача почетных грамот и др. Музей поселка Водный (филиал Ухтинского историко-краеведческого музея)</vt:lpstr>
      <vt:lpstr>Групповая фотография ударников Беломоро-Балтийского комбината (Белбалтлага). После 1935.  МУ "Музейный центр города Сегежи"</vt:lpstr>
      <vt:lpstr>Схема расположения лагпунктов 4-го отделения Беломоро-Балтийского комбината НКВД (в районе пос. Сегежа Медвежьегорского района АК ССР) по состоянию на 30.08.1938. Гриф "Совершенно секретно".    МУ "Музейный центр города Сегежи"</vt:lpstr>
      <vt:lpstr>Фотография эстакады у вокзала на ст. Сегежа (Медвежьегорский район АК ССР) сделана в 1936.   МУ "Музейный центр города Сегежи"</vt:lpstr>
      <vt:lpstr>Фотография строящейся гостиницы в пос. Сегежа Медвежьегорского района Карельской АССР сделана 26.09.1937.    МУ "Музейный центр г. Сегежи" </vt:lpstr>
      <vt:lpstr>Фотография первого кинотеатра в пос. Сегежа (Медвежьегорский район, Карельская АССР), построенного заключенными Сегежского ЛО Белбалтлага, сделана 01.05.1937  МУ "Музейный центр города Сегежи"</vt:lpstr>
      <vt:lpstr>Фотография клуба лагпункта № 1 ЛО № 4 Белбалтлага сделана между 1936 и 1938 в пос. Сегежа Медвежьегорского района Карельской АССР.   МУ "Музейный центр города Сегежи"</vt:lpstr>
      <vt:lpstr>Трудовой энтузиазм заключенных</vt:lpstr>
      <vt:lpstr>Эскиз титульного листа "Полугодового отчета о деятельности технического отделения Экономического отдела" ПП ОГПУ в ЛВО от 13.08.1932.   Выполнен заключенным архитектором Н. Е. Лансере (1879-1942) во Внутренней тюрьме ОГПУ в Ленинграде, где он работал в ОКТБ-12 (Особое конструкторско-техническое бюро № 12)   Научно-информационный центр "Мемориал" (Санкт-Петербург)</vt:lpstr>
      <vt:lpstr>Удостоверение ("Грамота") № 816 к значку ударника строительства канала «Москва–Волга» (Дмитлаг) на имя Константина Станиславовича Соболевского. Выдано 10.04.1936.   Музее "Творчество и быт ГУЛАГа" при Международном "Мемориале". </vt:lpstr>
      <vt:lpstr>Книжка ударника ИТЛ на имя заключенного Ивана Федоровича Ковырнова (р. 1905) выдана 10.05.1936, лагерь не установлен. Анжеро-Сунженский городской краеведческий музей</vt:lpstr>
      <vt:lpstr>Книжка отличника производства принадлежала заключенному ОЛП № 14 Ухтижемлага Ростиславу Сергеевичу Кутепову в период между 1946 и 1951.  Ухтинский историко-краеведческий музей</vt:lpstr>
      <vt:lpstr>Заявление А.А. Лисовского редактору газеты "Северный горняк" А.С. Брюханову датируется 2-й пол. августа 1936. Ссылаясь на сообщение в газете от 16.08.1936, заключенный Александр Алексеевич Лисовский предлагает себя в качестве одного из составителей сборника об освоении природных богатств и индустриализации Ухто-Печорского края, которая готовилась КВО Ухтпечлага. Ухтинский историко-краеведческий музей</vt:lpstr>
      <vt:lpstr>«В буднях великих строек…»</vt:lpstr>
      <vt:lpstr>Макет "Поселок Рудник". Фрагмент экспозиции зала "Воркута Заполярная" Воркутинского музейно-выставочного центра. Поселок Рудник - первый населенный пункт на Воркуте.  Музей "Воркута Заполярная"</vt:lpstr>
      <vt:lpstr>Строительство отстойных чанов для Водного промысла Ухтпечлага. Фотография сделана в кон. 1931 Музей истории поселка Водный (филиал Ухтинского историко-краеведческого музея)</vt:lpstr>
      <vt:lpstr>К.Соболевский. Земляные работы в ложе канала «Москва–Волга». Лист из альбома. 1936. Дмитлаг. Бумага, карандаш  Музей «Творчество и быт ГУЛАГа» при Международном «Мемориале» </vt:lpstr>
      <vt:lpstr>Бывшее здание Управления Севжелдорлага в пос. Железнодорожный (совр. г. Емва, Княжпогостский р-н, Республика Коми).  Фотография хранится в Княжпогостском районном историко-краеведческом музее (г. Емва, Республика Коми).</vt:lpstr>
      <vt:lpstr>Слайд 25</vt:lpstr>
      <vt:lpstr>Железная дорога Ямало-Ненецкий АО/Надымский р-н  Участок железной дороги Салехард–Игарка. Строительство №501. 1949–1954. В эксплуатации не была. Фото 2005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Индустриализация и ГУЛАГ</dc:title>
  <dc:creator>DNA7 X86</dc:creator>
  <cp:lastModifiedBy>DNA7 X86</cp:lastModifiedBy>
  <cp:revision>2</cp:revision>
  <dcterms:created xsi:type="dcterms:W3CDTF">2012-12-07T04:00:07Z</dcterms:created>
  <dcterms:modified xsi:type="dcterms:W3CDTF">2012-12-07T05:17:40Z</dcterms:modified>
</cp:coreProperties>
</file>