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63" r:id="rId4"/>
    <p:sldId id="281" r:id="rId5"/>
    <p:sldId id="276" r:id="rId6"/>
    <p:sldId id="259" r:id="rId7"/>
    <p:sldId id="261" r:id="rId8"/>
    <p:sldId id="280" r:id="rId9"/>
    <p:sldId id="260" r:id="rId10"/>
    <p:sldId id="284" r:id="rId11"/>
    <p:sldId id="286" r:id="rId12"/>
    <p:sldId id="264" r:id="rId13"/>
    <p:sldId id="287" r:id="rId14"/>
    <p:sldId id="288" r:id="rId15"/>
    <p:sldId id="265" r:id="rId16"/>
    <p:sldId id="289" r:id="rId17"/>
    <p:sldId id="258" r:id="rId18"/>
    <p:sldId id="278" r:id="rId19"/>
    <p:sldId id="267" r:id="rId20"/>
    <p:sldId id="268" r:id="rId21"/>
    <p:sldId id="257" r:id="rId22"/>
    <p:sldId id="271" r:id="rId23"/>
    <p:sldId id="275" r:id="rId24"/>
    <p:sldId id="279" r:id="rId25"/>
    <p:sldId id="290" r:id="rId26"/>
    <p:sldId id="270" r:id="rId27"/>
    <p:sldId id="272" r:id="rId28"/>
    <p:sldId id="274" r:id="rId29"/>
    <p:sldId id="273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82064" autoAdjust="0"/>
  </p:normalViewPr>
  <p:slideViewPr>
    <p:cSldViewPr>
      <p:cViewPr varScale="1">
        <p:scale>
          <a:sx n="85" d="100"/>
          <a:sy n="85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0B4FF-22B7-4E7A-95A6-5C2CE9719389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B3F51-45FD-4044-8C06-23E5B801E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94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11740323&amp;rubrikatorObject=242185&amp;language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"Схема размещения лагерных пунктов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спецкомендатур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г. Анжеро-Судженска" (по состоянию на 1940-е) составлена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1990-х по просьбе Анжеро-Судженского краеведческого музея. Автор - один из бывших руководителей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спецкомендатуры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- выполнил схему по памяти. Помечены подразделения (вероятно,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ОЛП № 4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Анжерского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Севкузбасслага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№ 1 (пер. 3-й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Прокопьевский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№ 2 (ул.Станционная,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Лесобаза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№ 3 (район школы № 18, женский), № 4 (пос.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Горевка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Лесной). Заштрихованными треугольниками голубого цвета и цифрами на схеме обозначены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спецкомендатуры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раскулаченных: № 1 в пос. Нагорный (северо-восточная часть города), № 2 - обособленный участок (северо-западная часть города), № 3 -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Судженская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комендатура (в северной части города), № 4 -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спецкомендатуры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Анжерского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механизированного лесопункта (южнее города, пос.Козлы, кварталы 325, 326, 348), № 5 -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спецкомендатура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Соцгородке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(западная часть города). Заштрихованным треугольником розового цвета помечено местонахождение ПФЛ № 0314 для иностранных военнопленных (в западной части города). Заштрихованным треугольником зеленого цвета помечено местонахождения лагеря № 503 для военнопленных (ЛО № 8 и ЛО № 11). Заштрихованным треугольником темно-синего цвета помечены места расположения объектов лагеря № 162 для интернированных граждан Германии, Польши, Чехословакии, а также ЛО № 7 лагеря № 526 и лагерь № 525. Заштрихованным треугольником коричневого цвета помечена рабочая колонна военнопленных № 1680. Полыми треугольниками коричневого цвета помечены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спецкомендатуры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немцев Поволжья: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Судженская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в районе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Соцгородка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в районе управления шахты "Физкультурник"; в районе пос. Козлы (кварталы № 325, 326, 348); в пос. Нагорный. Группами крестов обозначены места захоронения жертв репрессий (всего 7 мест).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Памятная доска христианам - жертвам репрессий. Текст на доске: "Упокой Господи, души христиан, пострадавших и убиенных в сталинских репрессиях 1930-1940-х гг. Это те, кто пришли от великой скорби. Они омыли одежды свои кровью Агнца. (Апокалипсис) 7, 14". Дар польского "Общества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В 1993 в Тихвинский храм пос.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Новгородской области делегацией из Республики Польша во главе с Романом Баром, председателем польского "Общества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были переданы три памятных доски: одна от правительства Республики Польши и две - от "Общества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Тихвинский храм пос.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расположен рядом с мемориальным кладбищем бывшего лагеря военнопленных и интернированных № 270. В храме планировалось открыть небольшую экспозицию, посвященную памяти поляков – солдат Армии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погибших в лагере. Две памятные доски (с текстами на русском и на польском) были установлены в храме и 4 августа 1993 освящены архиепископом Новгородским и Старорусский Львом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Церпицким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Третья памятная доска (описываемая здесь) хранилась в храме. Впоследствии польские памятные доски были перенесены из храма в библиотеку пос.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2003 подарены в Музей жертв политических репрессий СОШ № 8 г. Боровичи. В 2010 переданы в музей "Колючая память Гулага" в профессиональном лицее № 8 г. Боровичи. В настоящее время памятная доска находится в фондах музея.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июль 2011.)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609C8-1860-4FF8-AD58-686F0489D6D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Оригинал, рукопись 1 л., об., конверт. Письмо написано химическим карандашом на неровно оборванном листе типографского бланка с оборотом. Бланк представляет собой заявку кооператива на строительные материалы. Текст письма нанесен поверх типографских надписей. Обертка для письма ("конверт") склеена из нескольких фрагментов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типографски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отпечатанных хозяйственных документов (по вопросам получения и обмена жилплощади). На "конверте" написан адрес: "Г.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Анжерка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Федоровский рудник / улица Дзержинского / барак № 19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Ефросинии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Филиповне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На "конверте" имеются оттиски четырех круглых почтовых штампов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и двух прямоугольных штампов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.). В нижнем углу "конверта" прямоугольный штамп "АКМ" и вписанное от руки число "2395" - очевидно, инвентарный номер Анжеро-Судженского музея. Текст письма (орфография подлинника): "Здравствуй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Фросинка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мои / милые деточки горячо / вас приветствую и целую / Я пока нахожусь в Томской / тюрьме жив и здоров. Я про- / сил Фрося посылку не знаю / посылала ли ты или нет, если / не посылала то вышли / мне посылку и 35 р. // [на обороте:] Сухарей пшеничных 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/ сахару 2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килогр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колбасы / 1 килограмм, махорку 4 1/8 бумаги / курительной книжечкой 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[?] и напиши мне письмо как / ты живешь. До свидания моя / милая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жонушка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детки. Крепко вас целую . Адрес: г. Томск / тюрьма,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езалятор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№5 /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Петра Петровичу / 22/I-38 г.«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Письмо заключенного Петра Петровича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жене и детям написано 22.01.1938 в изоляторе Томской тюрьмы (Томск, ул. Пушкина, 48). В письме П.П.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сообщает, что находится в Томской тюрьме, жив и здоров, и просит отправить ему посылку (продукты, табак и курительную бумагу). Семья П.П.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жена Ефросинья Филипповна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детьми - жила в г. Анжеро-Судженске (Федоровский рудник, ул. Дзержинского, барак № 19). П.П.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умер, пока шло письмо. Неизвестно, была ли отправлена ему посылка.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Оригинал, рукопись 1 л., об., конверт. Письмо написано химическим карандашом на неровно оборванном листе типографского бланка с оборотом. Бланк представляет собой заявку кооператива на строительные материалы. Текст письма нанесен поверх типографских надписей. Обертка для письма ("конверт") склеена из нескольких фрагментов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типографски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отпечатанных хозяйственных документов (по вопросам получения и обмена жилплощади). На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"конверте" написан адрес: "Г.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Анжерка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Федоровский рудник / улица Дзержинского / барак № 19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Ефросинии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Филиповне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На "конверте" имеются оттиски четырех круглых почтовых штампов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и двух прямоугольных штампов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.). В нижнем углу "конверта" прямоугольный штамп "АКМ" и вписанное от руки число "2395" - очевидно, инвентарный номер Анжеро-Судженского музея. Текст письма (орфография подлинника): "Здравствуй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Фросинка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мои / милые деточки горячо / вас приветствую и целую / Я пока нахожусь в Томской / тюрьме жив и здоров. Я про- / сил Фрося посылку не знаю / посылала ли ты или нет, если / не посылала то вышли / мне посылку и 35 р. // [на обороте:] Сухарей пшеничных 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/ сахару 2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килогр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колбасы / 1 килограмм, махорку 4 1/8 бумаги / курительной книжечкой 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[?] и напиши мне письмо как / ты живешь. До свидания моя / милая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жонушка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детки. Крепко вас целую . Адрес: г. Томск / тюрьма,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езалятор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№5 /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Петра Петровичу / 22/I-38 г.«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Письмо заключенного Петра Петровича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жене и детям написано 22.01.1938 в изоляторе Томской тюрьмы (Томск, ул. Пушкина, 48). В письме П.П.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сообщает, что находится в Томской тюрьме, жив и здоров, и просит отправить ему посылку (продукты, табак и курительную бумагу). Семья П.П.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жена Ефросинья Филипповна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детьми - жила в г. Анжеро-Судженске (Федоровский рудник, ул. Дзержинского, барак № 19). П.П.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Ашак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умер, пока шло письмо. Неизвестно, была ли отправлена ему посылка.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Записка, вышитая на лоскуте ткани. 1954. Отправлена Ириной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Эмильевной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Ферсман (1895 - ?), заключенной одного из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Абезьского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Марии Карловне Лен на ОЛП-5. Хранится в Интинском краеведческом музее (г. Инта, Республика Коми).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март 2011.)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Интинский краеведческий музей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Скульптурные портреты (головки) вылеплены из хлеба неизвестным заключенным Соловецкого лагеря между 1928 и 1930. Принадлежали Екатерине Александровне Тихомировой (1900-1958). Вероятно, были ей подарены. После освобождения Е.А.Тихомирова хранила их в память о лагере. Назначение их выяснить не удалось, возможно это были бусы или четки. В семье ее сына, Михаила Михайловича Шульца сохранилось всего 10 таких скульптурных портретов, по его детским воспоминаниям, головки были раскрашены яркими красками, которые с годами выцвели. В 1994 М.М. Шульц передал в музей НИЦ "Мемориал" (СПб.) 4 такие головки, остальные хранятся в семье.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Ватник с номером "Е-662" принадлежал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Ионасу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(род. 1913), в 1951-1954 политзаключенному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Сиблага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Междуречье, Томская область). После освобождения из лагеря 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носил ватник, с которого отпорол номер, в ссылке в пос.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Иркутской области, в нем вернулся в 1958 в Литву. Лагерный номер 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сохранил и позднее снова пришил к ватнику - на память.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С.Рейхенберг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Зэк умирающий. 1945. Колыма. Картон, коричневый карандаш. Сергей Яковлевич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Рейхенберг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(1914–1986), театральный художник. Арестован в 1934, в заключении в Волжском ИТЛ (Рыбинск), с июля 1936 на Колыме. Освобожден в 1945. Арестован 27.04.1949 в Хабаровске, приговорен к бессрочной ссылке в Казахстан, освобожден в 1954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Гинтаутас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Мартинайтис. "Ссыльные литовцы в бараке на о.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Трофимовск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Рисунок. 1990-е. Копия. Подпись к рисунку: "В поспешно сколоченных бараках промерзли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наскозь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стены, потолки, полы. Только у самой железной печурки бывало тепло, когда в ней разводили огонь. Но не хватало сил на заготовку дров, и в печке редко трещал огонек. Грязные, истощенные, одолеваемые цингой и сыпным тифом, не один окоченел навсегда. Пурга заносила снегом двери барака, и по нескольку дней на нарах лежали рядом живые, полуживые и мертвые".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Гинтаутас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Мартинайтис (1935–1999) родился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Мариамполе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(Литва) в семье служащих. 14.06.1941 депортирован с семьей в Сибирь, отец был отделен от семьи и умер в лагере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Решоты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(Красноярский край), мать с маленькими детьми с 1942 находились в ссылке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о.Трофимовск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(Якутская АССР). Вернулся в Литву в 1959, жил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Мариамполе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1966 окончил Ленинградский политехнический институт, работал на заводе радиодеталей в Вильнюсе. С 1991 на пенсии, начал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содавать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цикл рисунков "Воспоминания ледового детства". Рисунки (30 работ) и подробные экспликации к ним являются подлинным документом, рассказывающим о жизни и тяжелом труде литовцев в суровых условиях Арктики в чуждой им среде. Г. Мартинайтис не был профессиональным художником (по образованию он инженер-электрик),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запоминившиеся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ему с детства картины он рисовал для своих близких. Рисунки впервые опубликованы в 1996 в издательстве Вильнюсской академии художеств. Копии рисунков представлены в мемориальной экспозиции "Ссылка" Музея литовского народного быта (г.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Румшишкес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Оригиналы хранятся в Национальном музее Литвы (Вильнюс).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Гинтаутас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Мартинайтис. "Ссыльные литовцы в бараке на о.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Трофимовск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Рисунок. 1990-е. Копия. Подпись к рисунку: "В поспешно сколоченных бараках промерзли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наскозь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стены, потолки, полы. Только у самой железной печурки бывало тепло, когда в ней разводили огонь. Но не хватало сил на заготовку дров, и в печке редко трещал огонек. Грязные, истощенные, одолеваемые цингой и сыпным тифом, не один окоченел навсегда. Пурга заносила снегом двери барака, и по нескольку дней на нарах лежали рядом живые, полуживые и мертвые".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Гинтаутас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Мартинайтис (1935–1999) родился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Мариамполе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(Литва) в семье служащих. 14.06.1941 депортирован с семьей в Сибирь, отец был отделен от семьи и умер в лагере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Решоты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(Красноярский край), мать с маленькими детьми с 1942 находились в ссылке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о.Трофимовск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(Якутская АССР). Вернулся в Литву в 1959, жил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Мариамполе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1966 окончил Ленинградский политехнический институт, работал на заводе радиодеталей в Вильнюсе. С 1991 на пенсии, начал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содавать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цикл рисунков "Воспоминания ледового детства". Рисунки (30 работ) и подробные экспликации к ним являются подлинным документом, рассказывающим о жизни и тяжелом труде литовцев в суровых условиях Арктики в чуждой им среде. Г. Мартинайтис не был профессиональным художником (по образованию он инженер-электрик),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запоминившиеся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ему с детства картины он рисовал для своих близких. Рисунки впервые опубликованы в 1996 в издательстве Вильнюсской академии художеств. Копии рисунков представлены в мемориальной экспозиции "Ссылка" Музея литовского народного быта (г.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Румшишкес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Оригиналы хранятся в Национальном музее Литвы (Вильнюс).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Гинтаутас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Мартинайтис. Карта литовской ссылки. 1990-е. Копия. На карте показаны основные населенные пункты в дельте реки Лены и на побережье моря Лаптевых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Булунский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Якутской АССР), где с 1942 находились спецпереселенцы из Литвы. Депортация литовцев, а также представителей других национальностей (евреев из Литвы, немцев,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ингерманландских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финнов и некоторых других) в Якутию связана с постановлением СНК СССР и ЦК ВКП(б) от 6 января 1942 "О развитии рыбных промыслов в бассейнах рек Сибири и Дальнего Востока". При принятии этого решения власти, очевидно, руководствовались необходимостью хоть как-то компенсировать ущерб от потери контроля над основными рыбопромысловыми регионами страны - Балтийским и Азовским морями в частности. В соответствии с этим постановлением Якутскому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госрыбтресту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дано указание разместить на своих хозяйствах около 18 тыс. человек депортированных. К выселенным из Прибалтики, ввиду "повышенной социальной опасности", был применен более жесткий режим – ссыльнопоселенческий. Цель депортации на Крайний Север Якутии - якобы для развития рыбной промышленности - не была в конечном счете достигнута.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Гинтаутас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Мартинайтис (1935-1999) родился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Мариамполе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14.06.1914 депортирован с семьей в Сибирь, отец был отделен от семьи и умер в лагере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Решоты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(Красноярский край),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Гинтаутас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матерью и братом в 1942 отправлены на о.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Трофимовск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(Якутская АССР). Затем находился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Тит-Ары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Кюсюре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с 1953 в Якутске, где учился в техникуме. Вернулся в Литву в 1959. В 1990-х создал цикл рисунков "Воспоминания ледового детства" (30 работ), к которым относится и карта литовской ссылки. Копия карты представлена в мемориальной экспозиции "Ссылка" Музея литовского народного быта (г.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Румшишкес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Республика Литва). Оригиналы хранятся в Национальном музее Литвы (Вильнюс).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Макет ОЛП №10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выполнен учениками средней школы №14 (п.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Воргашор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г.о. Воркута) в 2007 по плану, составленному ими в результате исследовательской краеведческой работы.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 ОЛП №10 был составлен учениками на основе двух источников. Первый источник - топографический план местности, сделанный в 1960. Второй план выполнен по воспоминаниям бывших немецких заключенных ОЛП №10 и опубликован в 2003 в каталоге выставки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Potsdam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Workuta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("Из Потсдама в Воркуту"). По этому плану,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террирории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ОЛП №10 размещались следующие объекты: 16 бараков, столовая, комендатура, лазарет, пересылка, продуктовый склад, магазин, карцер, вахта, помещение для военизированной охраны, вещевой склад, мастерские, пожарный пост. Также на территории зоны находился конный двор с конюшней и плац для построений заключенных. По данным архивных документов (в частности - протокола допроса заключенного Полетаева А.А. от 5.08.1953) и по воспоминаниям А.С. Казановского, родившегося в 1957 в бараке бывшего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№10, было установлено, что на территории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ОЛПа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находилось футбольное поле. Из воспоминаний очевидцев стало известно, что за зоной была лесопилка и проходила узкоколейная железная дорога. В ходе краеведческой экспедиции на территории бывшего ОЛП №10 (400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 метров) были обнаружены остатки бараков, столовой, больницы, вахты, плаца конного двора, а также предметы лагерного быта: окно с решеткой, остатки сторожевой вышки, фрагменты ограждения с колючей проволокой и др. Кроме того, были обнаружены остатки скульптуры футболиста.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ОЛП №10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Воргутлага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создан в конце 1944 для реализации строительства угольных шахт №29 и №30. В 1950 шахта № 29 сдана в эксплуатацию с проектной мощностью 600 тысяч тонн угля в год. К этому времени жилая зона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была тоже полностью сформирована. В 1951 зарегистрирован рабочий поселок Юр-Шор. Первоначально ОЛП №10 входил в систему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1951 он был переведен в Особый лагерь № 6 «Речной»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Речлаг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июле 1953 в ОЛП №10 началась забастовка политических заключенных, 53 участника которой были расстреляны 1 августа 1953. Их тела похоронены на кладбище Юр-Шор. В 1954 ОЛП №10 был расформирован, в бараках долгое время жили освободившиеся заключенные, не имеющие права уехать из Воркуты. В конце 1998 добыча угля на шахте №29 прекращена, с 9 января 1999 шахта ликвидирована как государственное предприятие; поселок Юр-Шор закрыт.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Макет представлен в экспозиции "История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историко-геологического музея "Город на Севере России" в средней школе № 14 (п.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Воргашор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гор.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Воркута).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24.03.2011.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Портрет Ирины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сделан в 1937 в одном из московских фотоателье. Ирина Адамовна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(род. 1926) – дочь А.С. и Е.С.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Отец Ирины, Адам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Самойловч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(1897–1981), был арестован 20.08.1937. За матерью Ирины, Евгенией Соломоновной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(1900–1982), была установлена слежка. Е.С.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понимала, что может быть арестована, но не пыталась скрыться, опасаясь, что вместо нее арестуют ее мать (бабушку Ирины), а дочь попадет в детдом. 17 сентября 1937, собираясь в Главное управление НКВД на пл. Дзержинского, чтобы узнать о судьбе мужа, она взяла с собой теплые вещи и фотографию дочери. Е.С.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этот день была арестована, под следствием находилась в Бутырской тюрьме, приговорена к 5 годам лагерей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этапирована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Томск, куда прибыла 21.11.37. Во время обыска в Томской тюрьме в конце 1937 Е.С.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спрятала фотографию под стельку ботинка, загнув края снимка. Ей удалось сохранить портрет дочери в Томском лагере ЧСИР, в лагерях под Свердловском и Соликамском. По возвращении Е.С.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Москву в 1954, фотография хранилась в ее семье. После смерти Е.С.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1982 – в семье ее дочери, Ирины Адамовны Сомовой. В 2008 И.А. Сомова передала копию фотографии в Государственный музей истории Гулага в составе биографического комплекса своих родителей.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Фрагмент барачной двери с глазком. Дверь была обнаружена в 2009 на территории бывшего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районе 86 км железной дороги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Чум-Лабытнанги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 время краеведческой экспедиции школьников под руководством И.В.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Витман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Из-за невозможности транспортировки двери целиком, в фонды музея вошел лишь фрагмент двери с глазком и навесной крышкой. Дверь представлена в экспозиции "История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историко-геологического музея "Город на Севере России" школы № 14 (п.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Воргашор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г.о. Воркута).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24.03.2011.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Фонарный столб и фонарь наружного освещения были найдены на территории бывшего поселка Рудник во время краеведческой экспедиции школьников под руководством И.В.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Витман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Уже в музее из них была составлена единая композиция.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Поселок Рудник - первый населенный пункт на Воркуте. Основан УЭ ОГПУ в августе 1931 как ОЛП "Рудник". В 1933 на Руднике было создано Воркутинское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построен поселок вольнонаемных, где жили 382 человека. Промышленные объекты, жилые и административные здания поселка Рудник строились силами заключенных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 1938 -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С 1949 - в черте г. Воркуты. В 1980-е заброшен.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Фонарный столб и фонарь представлены в экспозиции "История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Воркутлага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историко-геологического музея "Город на Севере России" в средней школе № 14 (п.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Воргашор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гор.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Воркута).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24.03.2011.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Церемония принятия присяги личным составом сотрудников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18 лагеря № 270 для военнопленных и интернированных. Лето 1942, дер.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Шиботово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Новгородской области. Фотография из архива работника лагеря С.П. Беляева. Копия.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лагерь № 270 был создан в 1942 как приемно-пересыльный лагерь для военнопленных. До 1944 здесь содержались главным образом солдаты немецкой армии и ее союзников, с осени 1944 наибольшую группу заключенных составляли поляки. Заключенные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№18 ("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Шиботово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 работали в шахте, на производстве кирпича, на лесосплаве или в колхозе. Копия фотографии сделана А. Логиновым в 1993 и передана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краеведческий музей им. С.Н.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Поршнякова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«Лагерь ночью»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Рисунок К.С. Соболевского. Бумага, картон, гуашь.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1935. Константин Станиславович Соболевского (1912–1937), студент 1-го курса Московского полиграфического института, в феврале 1934 был приговорен к 3 годам лишения свободы по ст. 58 («антисоветская агитация, участие в деятельности контрреволюционной организации»). В заключении находился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(Московская обл.). Работал сначала чертежником, затем - художником-графиком в Центральных художественных мастерских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основном рисовал агитационные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каналармейские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плакаты ("От жаркой работы тает твой срок" и др.), занимался также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формлением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изданий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(сборники стихотворений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А.Малькова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Пузырева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др.). В апреле 1936 К.С. Соболевский был досрочно освобожден из лагеря и остался работать при Центральных художественных мастерских. Летом 1937 вновь арестован, приговорен к расстрелу и в сентябре 1937 расстрелян. Рисунок хранится в Музее «Творчество и быт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при Международном «Мемориале» (г. Москва). Передан в музей сестрой К.С. Соболевского - О.С. Соболевской.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Макет одноколесной тачки изготовлен в 2004 специально для постоянной экспозиции Музейного центра города Сегежи "Два лика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Осударевой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дороги". Подобные тачки использовались заключенными при строительстве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Беломорско-Балтийского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канала в 1931-1933. Реконструкция выполнена по документальным фотографиям. Колесо подлинное, было поднято со дна канала в районе 10-го и 11-го шлюзов в 2004, во время проведения работ по временному осушению части канала для ремонта и укреплений его боковых стенок. Передано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Сегежский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городской музей рабочими, участвовавшими в ремонте канала (имена рабочих не зафиксированы).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Грамота за ударную работу. Выдана спецпереселенцу поселка </a:t>
            </a:r>
            <a:r>
              <a:rPr lang="ru-RU" sz="1200" dirty="0" err="1" smtClean="0"/>
              <a:t>Преляк</a:t>
            </a:r>
            <a:r>
              <a:rPr lang="ru-RU" sz="1200" dirty="0" smtClean="0"/>
              <a:t> </a:t>
            </a:r>
            <a:r>
              <a:rPr lang="ru-RU" sz="1200" dirty="0" err="1" smtClean="0"/>
              <a:t>Каргопольского</a:t>
            </a:r>
            <a:r>
              <a:rPr lang="ru-RU" sz="1200" dirty="0" smtClean="0"/>
              <a:t> района Северного края Алексею Фролову. 1930-е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Тачка</a:t>
            </a:r>
            <a:r>
              <a:rPr lang="ru-RU" sz="1200" dirty="0" smtClean="0"/>
              <a:t>. 1940-е – 1950-е. Найдена на территории бывшего </a:t>
            </a:r>
            <a:r>
              <a:rPr lang="ru-RU" sz="1200" dirty="0" err="1" smtClean="0"/>
              <a:t>лагпункта</a:t>
            </a:r>
            <a:r>
              <a:rPr lang="ru-RU" sz="1200" dirty="0" smtClean="0"/>
              <a:t> Куранах </a:t>
            </a:r>
            <a:r>
              <a:rPr lang="ru-RU" sz="1200" dirty="0" err="1" smtClean="0"/>
              <a:t>Янстроя</a:t>
            </a:r>
            <a:r>
              <a:rPr lang="ru-RU" sz="1200" dirty="0" smtClean="0"/>
              <a:t> в 1996 Музей «Магаданская трасса»</a:t>
            </a:r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Кандальная цепь из 14 металлических звеньев. 1940-е - 1950-е,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Норильлаг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Обнаружена О.Б. Калмыковым в 2006 на территории бывшего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Каларгон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во время экспедиции Государственного музея истории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станции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Каларгон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(16 км от Норильска) находилась одноименная штрафная командировка. Заключенные занимались добычей известняка и обжигом извести. Здесь же находился мужской штрафной изолятор с особо суровыми условиями содержания. По некоторым данным (А.И. Солженицын), камеры изолятора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Каларгоне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неотапливаемые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светлое время суток заключенные должны были проводить стоя. Кандальная цепь представлена в постоянной экспозиции музея. </a:t>
            </a:r>
          </a:p>
          <a:p>
            <a:r>
              <a:rPr lang="en-US" dirty="0" smtClean="0">
                <a:hlinkClick r:id="rId3"/>
              </a:rPr>
              <a:t>http://www.gulagmuseum.org/showObject.do?object=11740323&amp;rubrikatorObject=242185&amp;language=1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21C3-25B8-4AE0-8F9E-891B5062A4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68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Удостоверение ("Грамота") № 816 к значку ударника строительства канала «Москва–Волга»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на имя Константина Станиславовича Соболевского. Выдано 10.04.1936. Подписано начальником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Фириным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Художник-график К.С.(П). Соболевский (1912–1937) находился в заключении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Дмитлаге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весны 1934 по апрель 1936, работал в Центральных художественных мастерских лагеря. Документ хранится в Музее "Творчество и быт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при Международном "Мемориале". Передан в музей О.С. Соболевской.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5F90-819D-4890-AE04-3E3AC624D9E6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8DD14-D258-4ABE-ADF6-CA2ADABDD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376412&amp;rubrikatorObject=242185&amp;language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627177&amp;language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376224&amp;language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ulagmuseum.org/getImage.do?object=69934438&amp;original=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getImage.do?object=42940857&amp;original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57464&amp;languag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657464&amp;language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getImage.do?object=38030748&amp;original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330499&amp;language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1807004&amp;language=1" TargetMode="Externa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832240&amp;language=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658647&amp;language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772245&amp;language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1772245&amp;language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771905&amp;language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58393&amp;language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34194822&amp;languag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39210432&amp;rubrikatorObject=242185&amp;language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40975751&amp;language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37124648&amp;language=1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45022785&amp;language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сохранить человеческое в человеке?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Лагерный быт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«Лагерь ночью». Около 1935. Рисунок политзаключенного Константина Станиславовича Соболевского (1912–1937) выполнен в октябре 1935 в </a:t>
            </a:r>
            <a:r>
              <a:rPr lang="ru-RU" sz="2200" dirty="0" err="1" smtClean="0"/>
              <a:t>Дмитлаге</a:t>
            </a:r>
            <a:r>
              <a:rPr lang="ru-RU" sz="2200" dirty="0" smtClean="0"/>
              <a:t> (г. Дмитров, Московская обл</a:t>
            </a:r>
            <a:r>
              <a:rPr lang="ru-RU" sz="2200" dirty="0" smtClean="0"/>
              <a:t>.).</a:t>
            </a:r>
            <a:br>
              <a:rPr lang="ru-RU" sz="2200" dirty="0" smtClean="0"/>
            </a:br>
            <a:r>
              <a:rPr lang="ru-RU" sz="2200" dirty="0" smtClean="0"/>
              <a:t>Музей </a:t>
            </a:r>
            <a:r>
              <a:rPr lang="ru-RU" sz="2200" dirty="0" smtClean="0"/>
              <a:t>«Творчество и быт </a:t>
            </a:r>
            <a:r>
              <a:rPr lang="ru-RU" sz="2200" dirty="0" err="1" smtClean="0"/>
              <a:t>ГУЛАГа</a:t>
            </a:r>
            <a:r>
              <a:rPr lang="ru-RU" sz="2200" dirty="0" smtClean="0"/>
              <a:t>» при Международном «Мемориале» (г. Москва)</a:t>
            </a:r>
            <a:endParaRPr lang="ru-RU" sz="2200" dirty="0"/>
          </a:p>
        </p:txBody>
      </p:sp>
      <p:pic>
        <p:nvPicPr>
          <p:cNvPr id="61442" name="Picture 2" descr="http://www.gulagmuseum.org/getImage.do?object=376437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14488"/>
            <a:ext cx="6172200" cy="4381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http://www.gulagmuseum.org/showObject.do?object=376412&amp;rubrikatorObject=242185&amp;language=1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Лагерный труд: перевоспитание или каторга?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4429124" cy="1143000"/>
          </a:xfrm>
        </p:spPr>
        <p:txBody>
          <a:bodyPr>
            <a:noAutofit/>
          </a:bodyPr>
          <a:lstStyle/>
          <a:p>
            <a:r>
              <a:rPr lang="ru-RU" sz="2200" dirty="0"/>
              <a:t>Тачка строителей </a:t>
            </a:r>
            <a:r>
              <a:rPr lang="ru-RU" sz="2200" dirty="0" err="1"/>
              <a:t>Белбалтлага</a:t>
            </a:r>
            <a:r>
              <a:rPr lang="ru-RU" sz="2200" dirty="0"/>
              <a:t> (1930-е).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Реконструкция</a:t>
            </a:r>
            <a:r>
              <a:rPr lang="ru-RU" sz="2200" dirty="0"/>
              <a:t>. Колесо </a:t>
            </a:r>
            <a:r>
              <a:rPr lang="ru-RU" sz="2200" dirty="0" smtClean="0"/>
              <a:t>– подлинное.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 МУ "Музейный центр города Сегежи"</a:t>
            </a:r>
          </a:p>
        </p:txBody>
      </p:sp>
      <p:pic>
        <p:nvPicPr>
          <p:cNvPr id="26626" name="Picture 2" descr="http://www.gulagmuseum.org/getImage.do?object=1627230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7715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http://www.gulagmuseum.org/showObject.do?object=1627177&amp;language=1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Рассмотрите экспонаты. </a:t>
            </a:r>
            <a:r>
              <a:rPr lang="ru-RU" sz="2400" dirty="0" smtClean="0"/>
              <a:t>Что </a:t>
            </a:r>
            <a:r>
              <a:rPr lang="ru-RU" sz="2400" dirty="0" smtClean="0"/>
              <a:t>мог представлять собой труд в </a:t>
            </a:r>
            <a:r>
              <a:rPr lang="ru-RU" sz="2400" dirty="0" smtClean="0"/>
              <a:t>лагере? Каковы </a:t>
            </a:r>
            <a:r>
              <a:rPr lang="ru-RU" sz="2400" dirty="0" smtClean="0"/>
              <a:t>были мотивы лагерного труда?</a:t>
            </a:r>
            <a:endParaRPr lang="ru-RU" sz="2400" dirty="0"/>
          </a:p>
        </p:txBody>
      </p:sp>
      <p:pic>
        <p:nvPicPr>
          <p:cNvPr id="5" name="Объект 4" descr="http://www.gulagmuseum.org/getImage.do?object=11740353&amp;original=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043" y="1586136"/>
            <a:ext cx="3277957" cy="154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00" y="1556792"/>
            <a:ext cx="3528592" cy="43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5" t="19546" r="6835" b="24766"/>
          <a:stretch/>
        </p:blipFill>
        <p:spPr bwMode="auto">
          <a:xfrm>
            <a:off x="4008881" y="4437112"/>
            <a:ext cx="4456892" cy="20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25" t="26293" r="2469" b="16685"/>
          <a:stretch/>
        </p:blipFill>
        <p:spPr bwMode="auto">
          <a:xfrm rot="5400000">
            <a:off x="3201557" y="2351169"/>
            <a:ext cx="3206524" cy="161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17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gulagmuseum.org/getImage.do?object=1825576&amp;original=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248472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824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Удостоверение ("Грамота") № 816 к значку ударника строительства канала «Москва–Волга» (</a:t>
            </a:r>
            <a:r>
              <a:rPr lang="ru-RU" sz="2200" dirty="0" err="1"/>
              <a:t>Дмитлаг</a:t>
            </a:r>
            <a:r>
              <a:rPr lang="ru-RU" sz="2200" dirty="0"/>
              <a:t>) на имя Константина Станиславовича Соболевского. Выдано 10.04.1936.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 Музее "Творчество и быт </a:t>
            </a:r>
            <a:r>
              <a:rPr lang="ru-RU" sz="2000" dirty="0" err="1"/>
              <a:t>ГУЛАГа</a:t>
            </a:r>
            <a:r>
              <a:rPr lang="ru-RU" sz="2000" dirty="0"/>
              <a:t>" при Международном "Мемориале". </a:t>
            </a:r>
            <a:endParaRPr lang="ru-RU" sz="2200" dirty="0"/>
          </a:p>
        </p:txBody>
      </p:sp>
      <p:pic>
        <p:nvPicPr>
          <p:cNvPr id="28674" name="Picture 2" descr="http://www.gulagmuseum.org/getImage.do?object=376251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6248400" cy="5019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http://www.gulagmuseum.org/showObject.do?object=376224&amp;language=1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пределы лагеря…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gulagmuseum.org/getImage.do?object=69934438&amp;original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543800" cy="50292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35795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http://www.gulagmuseum.org/getImage.do?object=69934438&amp;original=1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Музей </a:t>
            </a:r>
            <a:r>
              <a:rPr lang="ru-RU" sz="3200" dirty="0"/>
              <a:t>"Колючая память Гулага" в профессиональном лицее № 8 г. Боровичи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0991" y="64090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http://www.gulagmuseum.org/getImage.do?object=42940857&amp;original=1</a:t>
            </a:r>
            <a:endParaRPr lang="ru-RU" dirty="0"/>
          </a:p>
        </p:txBody>
      </p:sp>
      <p:pic>
        <p:nvPicPr>
          <p:cNvPr id="10242" name="Picture 2" descr="http://www.gulagmuseum.org/getImage.do?object=42940857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404" y="1256660"/>
            <a:ext cx="5857916" cy="5059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3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ulagmuseum.org/getImage.do?object=657492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6215106" cy="50186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Письмо заключенного Петра Петровича </a:t>
            </a:r>
            <a:r>
              <a:rPr lang="ru-RU" sz="2200" dirty="0" err="1"/>
              <a:t>Ашака</a:t>
            </a:r>
            <a:r>
              <a:rPr lang="ru-RU" sz="2200" dirty="0"/>
              <a:t> (? - 1938) написано 22.01.1938 в изоляторе Томской тюрьмы (Томск, ул. Пушкина, 48</a:t>
            </a:r>
            <a:r>
              <a:rPr lang="ru-RU" sz="2200" dirty="0" smtClean="0"/>
              <a:t>).</a:t>
            </a:r>
          </a:p>
          <a:p>
            <a:pPr algn="ctr"/>
            <a:r>
              <a:rPr lang="ru-RU" sz="2200" dirty="0" smtClean="0"/>
              <a:t>Анжеро-Судженский</a:t>
            </a:r>
            <a:r>
              <a:rPr lang="ru-RU" dirty="0" smtClean="0"/>
              <a:t> </a:t>
            </a:r>
            <a:r>
              <a:rPr lang="ru-RU" sz="2200" dirty="0" smtClean="0"/>
              <a:t>городской краеведческий музей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http://www.gulagmuseum.org/showObject.do?object=657464&amp;language=1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выглядели лагеря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8" y="0"/>
            <a:ext cx="34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«Конверт» письма </a:t>
            </a:r>
            <a:r>
              <a:rPr lang="ru-RU" sz="2200" dirty="0"/>
              <a:t>заключенного Петра Петровича </a:t>
            </a:r>
            <a:r>
              <a:rPr lang="ru-RU" sz="2200" dirty="0" err="1"/>
              <a:t>Ашака</a:t>
            </a:r>
            <a:r>
              <a:rPr lang="ru-RU" sz="2200" dirty="0"/>
              <a:t> (? - 1938) написано 22.01.1938 в изоляторе Томской тюрьмы (Томск, ул. Пушкина, 48</a:t>
            </a:r>
            <a:r>
              <a:rPr lang="ru-RU" sz="2200" dirty="0" smtClean="0"/>
              <a:t>).</a:t>
            </a:r>
          </a:p>
          <a:p>
            <a:pPr algn="ctr"/>
            <a:r>
              <a:rPr lang="ru-RU" sz="2200" dirty="0" smtClean="0"/>
              <a:t>Анжеро-Судженский</a:t>
            </a:r>
            <a:r>
              <a:rPr lang="ru-RU" dirty="0" smtClean="0"/>
              <a:t> </a:t>
            </a:r>
            <a:r>
              <a:rPr lang="ru-RU" sz="2200" dirty="0" smtClean="0"/>
              <a:t>городской краеведческий музей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934670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http://www.gulagmuseum.org/showObject.do?object=657464&amp;language=1</a:t>
            </a:r>
            <a:endParaRPr lang="ru-RU" dirty="0"/>
          </a:p>
        </p:txBody>
      </p:sp>
      <p:pic>
        <p:nvPicPr>
          <p:cNvPr id="35842" name="Picture 2" descr="http://www.gulagmuseum.org/getImage.do?object=657566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5715008" cy="687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ulagmuseum.org/getImage.do?object=38030748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620000" cy="4086226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http://www.gulagmuseum.org/getImage.do?object=38030748&amp;original=1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Записка, вышитая на лоскуте ткани. 1954.</a:t>
            </a:r>
            <a:br>
              <a:rPr lang="ru-RU" sz="2400" dirty="0" smtClean="0"/>
            </a:br>
            <a:r>
              <a:rPr lang="ru-RU" sz="2400" dirty="0" smtClean="0"/>
              <a:t> Интинский краеведческий музей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Скульптурные портреты (головки) изготовлены (вылеплены из хлеба) неизвестным заключенным Соловецкого лагеря.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Музей </a:t>
            </a:r>
            <a:r>
              <a:rPr lang="ru-RU" sz="2200" dirty="0"/>
              <a:t>Научно-информационного центра "Мемориал" (Санкт-Петербург)</a:t>
            </a:r>
          </a:p>
        </p:txBody>
      </p:sp>
      <p:pic>
        <p:nvPicPr>
          <p:cNvPr id="40962" name="Picture 2" descr="http://www.gulagmuseum.org/getImage.do?object=33052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6691306" cy="5018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http://www.gulagmuseum.org/showObject.do?object=330499&amp;language=1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Ватник с номером "Е-662". Принадлежал </a:t>
            </a:r>
            <a:r>
              <a:rPr lang="ru-RU" sz="2200" dirty="0" err="1"/>
              <a:t>Ионасу</a:t>
            </a:r>
            <a:r>
              <a:rPr lang="ru-RU" sz="2200" dirty="0"/>
              <a:t> </a:t>
            </a:r>
            <a:r>
              <a:rPr lang="ru-RU" sz="2200" dirty="0" err="1" smtClean="0"/>
              <a:t>Данта</a:t>
            </a:r>
            <a:r>
              <a:rPr lang="ru-RU" sz="2200" dirty="0" smtClean="0"/>
              <a:t>, </a:t>
            </a:r>
            <a:r>
              <a:rPr lang="ru-RU" sz="2200" dirty="0"/>
              <a:t>в 1951-1954 политзаключенному одного из </a:t>
            </a:r>
            <a:r>
              <a:rPr lang="ru-RU" sz="2200" dirty="0" err="1"/>
              <a:t>лаготделений</a:t>
            </a:r>
            <a:r>
              <a:rPr lang="ru-RU" sz="2200" dirty="0"/>
              <a:t> </a:t>
            </a:r>
            <a:r>
              <a:rPr lang="ru-RU" sz="2200" dirty="0" err="1"/>
              <a:t>Сиблага</a:t>
            </a:r>
            <a:r>
              <a:rPr lang="ru-RU" sz="2200" dirty="0"/>
              <a:t> (Томская область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err="1" smtClean="0"/>
              <a:t>Шауляйский</a:t>
            </a:r>
            <a:r>
              <a:rPr lang="ru-RU" sz="2200" dirty="0" smtClean="0"/>
              <a:t> музей "</a:t>
            </a:r>
            <a:r>
              <a:rPr lang="ru-RU" sz="2200" dirty="0" err="1" smtClean="0"/>
              <a:t>Аушрос</a:t>
            </a:r>
            <a:r>
              <a:rPr lang="ru-RU" sz="2200" dirty="0"/>
              <a:t>"</a:t>
            </a:r>
          </a:p>
        </p:txBody>
      </p:sp>
      <p:pic>
        <p:nvPicPr>
          <p:cNvPr id="48130" name="Picture 2" descr="http://www.gulagmuseum.org/getImage.do?object=1807032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3786182" cy="5065126"/>
          </a:xfrm>
          <a:prstGeom prst="rect">
            <a:avLst/>
          </a:prstGeom>
          <a:noFill/>
        </p:spPr>
      </p:pic>
      <p:pic>
        <p:nvPicPr>
          <p:cNvPr id="48132" name="Picture 4" descr="http://www.gulagmuseum.org/getImage.do?object=38533719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736"/>
            <a:ext cx="3861135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http://www.gulagmuseum.org/showObject.do?object=1807004&amp;language=1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err="1" smtClean="0"/>
              <a:t>С.Рейхенберг</a:t>
            </a:r>
            <a:r>
              <a:rPr lang="ru-RU" sz="2200" dirty="0" smtClean="0"/>
              <a:t>. Зэк умирающий. 1945. Колыма. </a:t>
            </a:r>
            <a:br>
              <a:rPr lang="ru-RU" sz="2200" dirty="0" smtClean="0"/>
            </a:br>
            <a:r>
              <a:rPr lang="ru-RU" sz="2200" dirty="0" smtClean="0"/>
              <a:t>Картон, коричневый карандаш</a:t>
            </a:r>
            <a:endParaRPr lang="ru-RU" sz="2200" dirty="0"/>
          </a:p>
        </p:txBody>
      </p:sp>
      <p:pic>
        <p:nvPicPr>
          <p:cNvPr id="1026" name="Picture 2" descr="http://www.gulagmuseum.org/getImage.do?object=1832240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5429288" cy="49679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http://www.gulagmuseum.org/showObject.do?object=1832240&amp;language=1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спецпоселенцы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Здание бывшего барака </a:t>
            </a:r>
            <a:r>
              <a:rPr lang="ru-RU" sz="2200" dirty="0" err="1"/>
              <a:t>спецпоселенцев</a:t>
            </a:r>
            <a:r>
              <a:rPr lang="ru-RU" sz="2200" dirty="0"/>
              <a:t> в пос. Маяк (ныне в черте г. Анжеро-Судженск Кемеровской обл.), где в 1930-е - 1940-е были размещены </a:t>
            </a:r>
            <a:r>
              <a:rPr lang="ru-RU" sz="2200" dirty="0" err="1"/>
              <a:t>спецпоселенцы</a:t>
            </a:r>
            <a:r>
              <a:rPr lang="ru-RU" sz="2200" dirty="0"/>
              <a:t> - </a:t>
            </a:r>
            <a:r>
              <a:rPr lang="ru-RU" sz="2200" dirty="0" err="1"/>
              <a:t>немцы-трудармейцы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Анжеро-Судженский городской краеведческий музей</a:t>
            </a:r>
            <a:endParaRPr lang="ru-RU" sz="2200" dirty="0"/>
          </a:p>
        </p:txBody>
      </p:sp>
      <p:pic>
        <p:nvPicPr>
          <p:cNvPr id="38914" name="Picture 2" descr="http://www.gulagmuseum.org/getImage.do?object=658676&amp;origina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620000" cy="4562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http://www.gulagmuseum.org/showObject.do?object=658647&amp;language=1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400" dirty="0" err="1"/>
              <a:t>Гинтаутас</a:t>
            </a:r>
            <a:r>
              <a:rPr lang="ru-RU" sz="2400" dirty="0"/>
              <a:t> Мартинайтис. "Ссыльные литовцы в бараке на о. </a:t>
            </a:r>
            <a:r>
              <a:rPr lang="ru-RU" sz="2400" dirty="0" err="1"/>
              <a:t>Трофимовск</a:t>
            </a:r>
            <a:r>
              <a:rPr lang="ru-RU" sz="2400" dirty="0"/>
              <a:t>". Рисунок. 1990-е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 Музея литовского народного быта (г. </a:t>
            </a:r>
            <a:r>
              <a:rPr lang="ru-RU" sz="2400" dirty="0" err="1"/>
              <a:t>Румшишкес</a:t>
            </a:r>
            <a:r>
              <a:rPr lang="ru-RU" sz="2400" dirty="0"/>
              <a:t>, Республика Литва) </a:t>
            </a:r>
            <a:endParaRPr lang="ru-RU" dirty="0"/>
          </a:p>
        </p:txBody>
      </p:sp>
      <p:pic>
        <p:nvPicPr>
          <p:cNvPr id="41986" name="Picture 2" descr="http://www.gulagmuseum.org/getImage.do?object=1772273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736"/>
            <a:ext cx="5786478" cy="44121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http://www.gulagmuseum.org/showObject.do?object=1772245&amp;language=1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100" dirty="0" err="1" smtClean="0"/>
              <a:t>Гинтаутас</a:t>
            </a:r>
            <a:r>
              <a:rPr lang="ru-RU" sz="2100" dirty="0" smtClean="0"/>
              <a:t> Мартинайтис. «Урок литовского языка в бараке". Рисунок. 1990-е.</a:t>
            </a:r>
            <a:br>
              <a:rPr lang="ru-RU" sz="2100" dirty="0" smtClean="0"/>
            </a:br>
            <a:r>
              <a:rPr lang="ru-RU" sz="2100" dirty="0" smtClean="0"/>
              <a:t> Музея литовского народного быта (г. </a:t>
            </a:r>
            <a:r>
              <a:rPr lang="ru-RU" sz="2100" dirty="0" err="1" smtClean="0"/>
              <a:t>Румшишкес</a:t>
            </a:r>
            <a:r>
              <a:rPr lang="ru-RU" sz="2100" dirty="0" smtClean="0"/>
              <a:t>, Республика Литва)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http://www.gulagmuseum.org/showObject.do?object=1772245&amp;language=1</a:t>
            </a:r>
            <a:endParaRPr lang="ru-RU" dirty="0"/>
          </a:p>
        </p:txBody>
      </p:sp>
      <p:pic>
        <p:nvPicPr>
          <p:cNvPr id="45058" name="Picture 2" descr="http://www.gulagmuseum.org/getImage.do?object=1772443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214422"/>
            <a:ext cx="6405554" cy="5044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 err="1"/>
              <a:t>Гинтаутас</a:t>
            </a:r>
            <a:r>
              <a:rPr lang="ru-RU" sz="2200" dirty="0"/>
              <a:t> Мартинайтис. Карта литовской ссылки. 1990-е. На карте показаны основные населенные пункты в дельте реки Лены и на побережье моря Лаптевых (Якутская АССР), где с 1942 находились спецпереселенцы из Литвы.</a:t>
            </a:r>
          </a:p>
        </p:txBody>
      </p:sp>
      <p:pic>
        <p:nvPicPr>
          <p:cNvPr id="46082" name="Picture 2" descr="http://www.gulagmuseum.org/getImage.do?object=1771933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6357982" cy="49194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http://www.gulagmuseum.org/showObject.do?object=1771905&amp;language=1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10" y="857232"/>
            <a:ext cx="3929090" cy="1143000"/>
          </a:xfrm>
        </p:spPr>
        <p:txBody>
          <a:bodyPr>
            <a:noAutofit/>
          </a:bodyPr>
          <a:lstStyle/>
          <a:p>
            <a:r>
              <a:rPr lang="ru-RU" sz="2200" dirty="0"/>
              <a:t>Схема размещения лагерных пунктов и </a:t>
            </a:r>
            <a:r>
              <a:rPr lang="ru-RU" sz="2200" dirty="0" err="1"/>
              <a:t>спецкомендатур</a:t>
            </a:r>
            <a:r>
              <a:rPr lang="ru-RU" sz="2200" dirty="0"/>
              <a:t> г. Анжеро-Судженска </a:t>
            </a:r>
            <a:r>
              <a:rPr lang="ru-RU" sz="2200" dirty="0" smtClean="0"/>
              <a:t>(на 1940-е</a:t>
            </a:r>
            <a:r>
              <a:rPr lang="ru-RU" sz="2200" dirty="0"/>
              <a:t>) </a:t>
            </a:r>
            <a:r>
              <a:rPr lang="ru-RU" sz="2200" dirty="0" smtClean="0"/>
              <a:t>Составлена </a:t>
            </a:r>
            <a:r>
              <a:rPr lang="ru-RU" sz="2200" dirty="0"/>
              <a:t>в </a:t>
            </a:r>
            <a:r>
              <a:rPr lang="ru-RU" sz="2200" dirty="0" err="1"/>
              <a:t>нач</a:t>
            </a:r>
            <a:r>
              <a:rPr lang="ru-RU" sz="2200" dirty="0"/>
              <a:t>. 1990-х </a:t>
            </a:r>
            <a:r>
              <a:rPr lang="ru-RU" sz="2200" dirty="0" smtClean="0"/>
              <a:t>гг.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Анжеро-Судженский городской краеведческий музей</a:t>
            </a:r>
            <a:endParaRPr lang="ru-RU" sz="2200" dirty="0"/>
          </a:p>
        </p:txBody>
      </p:sp>
      <p:pic>
        <p:nvPicPr>
          <p:cNvPr id="24578" name="Picture 2" descr="http://www.gulagmuseum.org/getImage.do?object=658426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4633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6211669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http://www.gulagmuseum.org/showObject.do?object=658393&amp;language=1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4214810" cy="1143000"/>
          </a:xfrm>
        </p:spPr>
        <p:txBody>
          <a:bodyPr>
            <a:noAutofit/>
          </a:bodyPr>
          <a:lstStyle/>
          <a:p>
            <a:r>
              <a:rPr lang="ru-RU" sz="2200" dirty="0"/>
              <a:t>Портрет Ирины </a:t>
            </a:r>
            <a:r>
              <a:rPr lang="ru-RU" sz="2200" dirty="0" err="1"/>
              <a:t>Гросблат</a:t>
            </a:r>
            <a:r>
              <a:rPr lang="ru-RU" sz="2200" dirty="0"/>
              <a:t>. Фотография. 1937, Москва. Копия. Фотография дочери оказалась среди вещей Евгении Соломоновны </a:t>
            </a:r>
            <a:r>
              <a:rPr lang="ru-RU" sz="2200" dirty="0" err="1"/>
              <a:t>Гросблат</a:t>
            </a:r>
            <a:r>
              <a:rPr lang="ru-RU" sz="2200" dirty="0"/>
              <a:t> (1900–1982) во время ареста 17 сентября 1937. </a:t>
            </a:r>
          </a:p>
        </p:txBody>
      </p:sp>
      <p:pic>
        <p:nvPicPr>
          <p:cNvPr id="22530" name="Picture 2" descr="http://www.gulagmuseum.org/getImage.do?object=34252311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082"/>
            <a:ext cx="4857752" cy="68660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6211669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http://www.gulagmuseum.org/showObject.do?object=34194822&amp;language=1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Макет ОЛП №10 </a:t>
            </a:r>
            <a:r>
              <a:rPr lang="ru-RU" sz="2200" dirty="0" err="1" smtClean="0"/>
              <a:t>Воркутлага</a:t>
            </a:r>
            <a:r>
              <a:rPr lang="ru-RU" sz="2200" dirty="0" smtClean="0"/>
              <a:t> - </a:t>
            </a:r>
            <a:r>
              <a:rPr lang="ru-RU" sz="2200" dirty="0" err="1" smtClean="0"/>
              <a:t>Речлага</a:t>
            </a:r>
            <a:r>
              <a:rPr lang="ru-RU" sz="2200" dirty="0" smtClean="0"/>
              <a:t>. ОЛП существовал в 1944-1954. Макет изготовлен в 2007 учениками средней школы №14 (пос. </a:t>
            </a:r>
            <a:r>
              <a:rPr lang="ru-RU" sz="2200" dirty="0" err="1" smtClean="0"/>
              <a:t>Воргашор</a:t>
            </a:r>
            <a:r>
              <a:rPr lang="ru-RU" sz="2200" dirty="0" smtClean="0"/>
              <a:t>, г.о. Воркута) по результатам проведенной ими исследовательской работы. Хранится в историко-геологическом музее "Город на Севере России" школы № 14.</a:t>
            </a:r>
            <a:endParaRPr lang="ru-RU" sz="2200" dirty="0"/>
          </a:p>
        </p:txBody>
      </p:sp>
      <p:pic>
        <p:nvPicPr>
          <p:cNvPr id="58370" name="Picture 2" descr="http://www.gulagmuseum.org/getImage.do?object=3921076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620000" cy="42195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http://www.gulagmuseum.org/showObject.do?object=39210432&amp;rubrikatorObject=242185&amp;language=1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Оконная рама с решеткой. 1930–е. Найдена в </a:t>
            </a:r>
            <a:r>
              <a:rPr lang="ru-RU" sz="22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лагпункте</a:t>
            </a:r>
            <a:r>
              <a:rPr lang="ru-RU" sz="2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«32 квартал» </a:t>
            </a:r>
            <a:r>
              <a:rPr lang="ru-RU" sz="22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2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отделения </a:t>
            </a:r>
            <a:r>
              <a:rPr lang="ru-RU" sz="22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Кулойлага</a:t>
            </a:r>
            <a:r>
              <a:rPr lang="ru-RU" sz="2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НКВД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/>
              <a:t>Архангельский областной краеведческий музей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0" descr="Описание: http://www.gulagmuseum.org/getImage.do?object=58910&amp;origina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412776"/>
            <a:ext cx="5495925" cy="505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881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00042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Фрагмент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барачной </a:t>
            </a:r>
            <a:r>
              <a:rPr lang="ru-RU" dirty="0"/>
              <a:t>двери с глазком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200" dirty="0" smtClean="0"/>
              <a:t>Историко-геологическом музей "Город </a:t>
            </a:r>
            <a:r>
              <a:rPr lang="ru-RU" sz="2200" dirty="0"/>
              <a:t>на Севере России" средней школы № 14 (пос. </a:t>
            </a:r>
            <a:r>
              <a:rPr lang="ru-RU" sz="2200" dirty="0" err="1"/>
              <a:t>Воргашор</a:t>
            </a:r>
            <a:r>
              <a:rPr lang="ru-RU" sz="2200" dirty="0"/>
              <a:t>, гор. </a:t>
            </a:r>
            <a:r>
              <a:rPr lang="ru-RU" sz="2200" dirty="0" err="1"/>
              <a:t>окр</a:t>
            </a:r>
            <a:r>
              <a:rPr lang="ru-RU" sz="2200" dirty="0"/>
              <a:t>. Воркута). </a:t>
            </a:r>
          </a:p>
        </p:txBody>
      </p:sp>
      <p:pic>
        <p:nvPicPr>
          <p:cNvPr id="16386" name="Picture 2" descr="http://www.gulagmuseum.org/getImage.do?object=40975820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251174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6488668"/>
            <a:ext cx="75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http://www.gulagmuseum.org/showObject.do?object=40975751&amp;language=1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5857884" cy="1143000"/>
          </a:xfrm>
        </p:spPr>
        <p:txBody>
          <a:bodyPr>
            <a:noAutofit/>
          </a:bodyPr>
          <a:lstStyle/>
          <a:p>
            <a:r>
              <a:rPr lang="ru-RU" sz="2200" dirty="0"/>
              <a:t>Фонарный столб и </a:t>
            </a:r>
            <a:r>
              <a:rPr lang="ru-RU" sz="2200" dirty="0" smtClean="0"/>
              <a:t>фонарь (</a:t>
            </a:r>
            <a:r>
              <a:rPr lang="ru-RU" sz="2200" dirty="0" err="1" smtClean="0"/>
              <a:t>бывш</a:t>
            </a:r>
            <a:r>
              <a:rPr lang="ru-RU" sz="2200" dirty="0" smtClean="0"/>
              <a:t>. поселок Рудник). </a:t>
            </a:r>
            <a:r>
              <a:rPr lang="ru-RU" sz="2200" dirty="0"/>
              <a:t>Историко-геологический музей "Город на Севере России" средней школы № 14 (г.о. Воркута, Республика Коми).</a:t>
            </a:r>
          </a:p>
        </p:txBody>
      </p:sp>
      <p:pic>
        <p:nvPicPr>
          <p:cNvPr id="20482" name="Picture 2" descr="http://www.gulagmuseum.org/getImage.do?object=37124781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23260" cy="6858000"/>
          </a:xfrm>
          <a:prstGeom prst="rect">
            <a:avLst/>
          </a:prstGeom>
          <a:noFill/>
        </p:spPr>
      </p:pic>
      <p:pic>
        <p:nvPicPr>
          <p:cNvPr id="20484" name="Picture 4" descr="http://www.gulagmuseum.org/getImage.do?object=37124822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428736"/>
            <a:ext cx="5286380" cy="45727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6211669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http://www.gulagmuseum.org/showObject.do?object=37124648&amp;language=1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И.Суханов. Лагерная кухня. 1935–1936. </a:t>
            </a:r>
            <a:r>
              <a:rPr lang="ru-RU" sz="2200" dirty="0" err="1" smtClean="0"/>
              <a:t>Сиблаг</a:t>
            </a:r>
            <a:r>
              <a:rPr lang="ru-RU" sz="2200" dirty="0" smtClean="0"/>
              <a:t>, </a:t>
            </a:r>
            <a:r>
              <a:rPr lang="ru-RU" sz="2200" dirty="0" err="1" smtClean="0"/>
              <a:t>лагпункт</a:t>
            </a:r>
            <a:r>
              <a:rPr lang="ru-RU" sz="2200" dirty="0" smtClean="0"/>
              <a:t> в Темиртау. Бумага, акварель, тушь, кисть, перо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Музей «Творчество и быт </a:t>
            </a:r>
            <a:r>
              <a:rPr lang="ru-RU" sz="2200" dirty="0" err="1" smtClean="0"/>
              <a:t>ГУЛАГа</a:t>
            </a:r>
            <a:r>
              <a:rPr lang="ru-RU" sz="2200" dirty="0" smtClean="0"/>
              <a:t>» при Международном «Мемориале»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026" name="Picture 2" descr="http://www.gulagmuseum.org/getImage.do?object=377052&amp;origina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505575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Церемония принятия присяги личным составом сотрудников </a:t>
            </a:r>
            <a:r>
              <a:rPr lang="ru-RU" sz="2200" dirty="0" err="1"/>
              <a:t>лаготделения</a:t>
            </a:r>
            <a:r>
              <a:rPr lang="ru-RU" sz="2200" dirty="0"/>
              <a:t> № 18 лагеря № 270 для военнопленных и интернированных. Лето 1942, дер. </a:t>
            </a:r>
            <a:r>
              <a:rPr lang="ru-RU" sz="2200" dirty="0" err="1"/>
              <a:t>Шиботово</a:t>
            </a:r>
            <a:r>
              <a:rPr lang="ru-RU" sz="2200" dirty="0"/>
              <a:t> </a:t>
            </a:r>
            <a:r>
              <a:rPr lang="ru-RU" sz="2200" dirty="0" err="1"/>
              <a:t>Боровичского</a:t>
            </a:r>
            <a:r>
              <a:rPr lang="ru-RU" sz="2200" dirty="0"/>
              <a:t> района Новгородской области.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Боровичский</a:t>
            </a:r>
            <a:r>
              <a:rPr lang="ru-RU" sz="2000" dirty="0"/>
              <a:t> краеведческий музей им. С.Н. </a:t>
            </a:r>
            <a:r>
              <a:rPr lang="ru-RU" sz="2000" dirty="0" err="1"/>
              <a:t>Поршнякова</a:t>
            </a:r>
            <a:endParaRPr lang="ru-RU" sz="2000" dirty="0"/>
          </a:p>
        </p:txBody>
      </p:sp>
      <p:pic>
        <p:nvPicPr>
          <p:cNvPr id="17410" name="Picture 2" descr="http://www.gulagmuseum.org/getImage.do?object=45046458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7620000" cy="5162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http://www.gulagmuseum.org/showObject.do?object=45022785&amp;language=1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3490</Words>
  <Application>Microsoft Office PowerPoint</Application>
  <PresentationFormat>Экран (4:3)</PresentationFormat>
  <Paragraphs>99</Paragraphs>
  <Slides>30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Как сохранить человеческое в человеке?</vt:lpstr>
      <vt:lpstr>Как выглядели лагеря</vt:lpstr>
      <vt:lpstr>Схема размещения лагерных пунктов и спецкомендатур г. Анжеро-Судженска (на 1940-е) Составлена в нач. 1990-х гг.  Анжеро-Судженский городской краеведческий музей</vt:lpstr>
      <vt:lpstr>Макет ОЛП №10 Воркутлага - Речлага. ОЛП существовал в 1944-1954. Макет изготовлен в 2007 учениками средней школы №14 (пос. Воргашор, г.о. Воркута) по результатам проведенной ими исследовательской работы. Хранится в историко-геологическом музее "Город на Севере России" школы № 14.</vt:lpstr>
      <vt:lpstr>Оконная рама с решеткой. 1930–е. Найдена в лагпункте «32 квартал» Пинежского отделения Кулойлага НКВД Архангельский областной краеведческий музей</vt:lpstr>
      <vt:lpstr>Фрагмент  барачной двери с глазком. Историко-геологическом музей "Город на Севере России" средней школы № 14 (пос. Воргашор, гор. окр. Воркута). </vt:lpstr>
      <vt:lpstr>Фонарный столб и фонарь (бывш. поселок Рудник). Историко-геологический музей "Город на Севере России" средней школы № 14 (г.о. Воркута, Республика Коми).</vt:lpstr>
      <vt:lpstr>И.Суханов. Лагерная кухня. 1935–1936. Сиблаг, лагпункт в Темиртау. Бумага, акварель, тушь, кисть, перо.  Музей «Творчество и быт ГУЛАГа» при Международном «Мемориале» </vt:lpstr>
      <vt:lpstr>Церемония принятия присяги личным составом сотрудников лаготделения № 18 лагеря № 270 для военнопленных и интернированных. Лето 1942, дер. Шиботово Боровичского района Новгородской области.  Боровичский краеведческий музей им. С.Н. Поршнякова</vt:lpstr>
      <vt:lpstr>«Лагерь ночью». Около 1935. Рисунок политзаключенного Константина Станиславовича Соболевского (1912–1937) выполнен в октябре 1935 в Дмитлаге (г. Дмитров, Московская обл.). Музей «Творчество и быт ГУЛАГа» при Международном «Мемориале» (г. Москва)</vt:lpstr>
      <vt:lpstr>Лагерный труд: перевоспитание или каторга?</vt:lpstr>
      <vt:lpstr>Тачка строителей Белбалтлага (1930-е).  Реконструкция. Колесо – подлинное.    МУ "Музейный центр города Сегежи"</vt:lpstr>
      <vt:lpstr>Рассмотрите экспонаты. Что мог представлять собой труд в лагере? Каковы были мотивы лагерного труда?</vt:lpstr>
      <vt:lpstr>Слайд 14</vt:lpstr>
      <vt:lpstr>Удостоверение ("Грамота") № 816 к значку ударника строительства канала «Москва–Волга» (Дмитлаг) на имя Константина Станиславовича Соболевского. Выдано 10.04.1936.   Музее "Творчество и быт ГУЛАГа" при Международном "Мемориале". </vt:lpstr>
      <vt:lpstr>За пределы лагеря…</vt:lpstr>
      <vt:lpstr>Слайд 17</vt:lpstr>
      <vt:lpstr>Музей "Колючая память Гулага" в профессиональном лицее № 8 г. Боровичи</vt:lpstr>
      <vt:lpstr>Слайд 19</vt:lpstr>
      <vt:lpstr>Слайд 20</vt:lpstr>
      <vt:lpstr>Записка, вышитая на лоскуте ткани. 1954.  Интинский краеведческий музей</vt:lpstr>
      <vt:lpstr>Скульптурные портреты (головки) изготовлены (вылеплены из хлеба) неизвестным заключенным Соловецкого лагеря.   Музей Научно-информационного центра "Мемориал" (Санкт-Петербург)</vt:lpstr>
      <vt:lpstr>Ватник с номером "Е-662". Принадлежал Ионасу Данта, в 1951-1954 политзаключенному одного из лаготделений Сиблага (Томская область) Шауляйский музей "Аушрос"</vt:lpstr>
      <vt:lpstr>С.Рейхенберг. Зэк умирающий. 1945. Колыма.  Картон, коричневый карандаш</vt:lpstr>
      <vt:lpstr>спецпоселенцы</vt:lpstr>
      <vt:lpstr>Здание бывшего барака спецпоселенцев в пос. Маяк (ныне в черте г. Анжеро-Судженск Кемеровской обл.), где в 1930-е - 1940-е были размещены спецпоселенцы - немцы-трудармейцы.  Анжеро-Судженский городской краеведческий музей</vt:lpstr>
      <vt:lpstr>Гинтаутас Мартинайтис. "Ссыльные литовцы в бараке на о. Трофимовск". Рисунок. 1990-е.  Музея литовского народного быта (г. Румшишкес, Республика Литва) </vt:lpstr>
      <vt:lpstr>Гинтаутас Мартинайтис. «Урок литовского языка в бараке". Рисунок. 1990-е.  Музея литовского народного быта (г. Румшишкес, Республика Литва) </vt:lpstr>
      <vt:lpstr>Гинтаутас Мартинайтис. Карта литовской ссылки. 1990-е. На карте показаны основные населенные пункты в дельте реки Лены и на побережье моря Лаптевых (Якутская АССР), где с 1942 находились спецпереселенцы из Литвы.</vt:lpstr>
      <vt:lpstr>Портрет Ирины Гросблат. Фотография. 1937, Москва. Копия. Фотография дочери оказалась среди вещей Евгении Соломоновны Гросблат (1900–1982) во время ареста 17 сентября 1937. 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сохранить человеческое в человеке?</dc:title>
  <dc:creator>DNA7 X86</dc:creator>
  <cp:lastModifiedBy>DNA7 X86</cp:lastModifiedBy>
  <cp:revision>7</cp:revision>
  <dcterms:created xsi:type="dcterms:W3CDTF">2012-12-06T05:01:12Z</dcterms:created>
  <dcterms:modified xsi:type="dcterms:W3CDTF">2012-12-07T05:25:30Z</dcterms:modified>
</cp:coreProperties>
</file>